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8"/>
  </p:notesMasterIdLst>
  <p:sldIdLst>
    <p:sldId id="256" r:id="rId2"/>
    <p:sldId id="289" r:id="rId3"/>
    <p:sldId id="293" r:id="rId4"/>
    <p:sldId id="295" r:id="rId5"/>
    <p:sldId id="301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8" autoAdjust="0"/>
    <p:restoredTop sz="91916" autoAdjust="0"/>
  </p:normalViewPr>
  <p:slideViewPr>
    <p:cSldViewPr>
      <p:cViewPr varScale="1">
        <p:scale>
          <a:sx n="115" d="100"/>
          <a:sy n="115" d="100"/>
        </p:scale>
        <p:origin x="19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54969B65-E0AB-4F14-8FAC-AC3A53C308A4}">
      <dgm:prSet/>
      <dgm:spPr/>
      <dgm:t>
        <a:bodyPr/>
        <a:lstStyle/>
        <a:p>
          <a:endParaRPr lang="ru-RU" sz="1400"/>
        </a:p>
      </dgm:t>
    </dgm:pt>
    <dgm:pt modelId="{1A8C79CC-737D-47B3-9125-BF9E52A9ED44}" type="parTrans" cxnId="{D7C32E66-81EA-4D82-A505-FE7E733AE619}">
      <dgm:prSet/>
      <dgm:spPr/>
      <dgm:t>
        <a:bodyPr/>
        <a:lstStyle/>
        <a:p>
          <a:endParaRPr lang="ru-RU"/>
        </a:p>
      </dgm:t>
    </dgm:pt>
    <dgm:pt modelId="{A4E8447A-2906-4868-9FB8-53A78A892423}" type="sibTrans" cxnId="{D7C32E66-81EA-4D82-A505-FE7E733AE619}">
      <dgm:prSet/>
      <dgm:spPr/>
      <dgm:t>
        <a:bodyPr/>
        <a:lstStyle/>
        <a:p>
          <a:endParaRPr lang="ru-RU"/>
        </a:p>
      </dgm:t>
    </dgm:pt>
    <dgm:pt modelId="{4DEE234A-F768-4B72-9D96-AB0E984D0FB0}">
      <dgm:prSet/>
      <dgm:spPr/>
      <dgm:t>
        <a:bodyPr/>
        <a:lstStyle/>
        <a:p>
          <a:endParaRPr lang="ru-RU" sz="1400"/>
        </a:p>
      </dgm:t>
    </dgm:pt>
    <dgm:pt modelId="{1493922C-B4E1-4ADB-B1BD-D593609F293B}" type="parTrans" cxnId="{6AF933AA-2057-4700-99BF-1DC996F2DA47}">
      <dgm:prSet/>
      <dgm:spPr/>
      <dgm:t>
        <a:bodyPr/>
        <a:lstStyle/>
        <a:p>
          <a:endParaRPr lang="ru-RU"/>
        </a:p>
      </dgm:t>
    </dgm:pt>
    <dgm:pt modelId="{C886C9CC-4E17-49C8-965F-8B6531D0AE20}" type="sibTrans" cxnId="{6AF933AA-2057-4700-99BF-1DC996F2DA47}">
      <dgm:prSet/>
      <dgm:spPr/>
      <dgm:t>
        <a:bodyPr/>
        <a:lstStyle/>
        <a:p>
          <a:endParaRPr lang="ru-RU"/>
        </a:p>
      </dgm:t>
    </dgm:pt>
    <dgm:pt modelId="{6ECB981E-F085-4D98-9472-2BE577BE507B}">
      <dgm:prSet/>
      <dgm:spPr/>
      <dgm:t>
        <a:bodyPr/>
        <a:lstStyle/>
        <a:p>
          <a:endParaRPr lang="ru-RU" sz="1400"/>
        </a:p>
      </dgm:t>
    </dgm:pt>
    <dgm:pt modelId="{EC7F1BEB-B370-461E-8CB4-1ECA98D18C84}" type="parTrans" cxnId="{6E64CDD4-DD55-4879-97F3-53C289B68D18}">
      <dgm:prSet/>
      <dgm:spPr/>
      <dgm:t>
        <a:bodyPr/>
        <a:lstStyle/>
        <a:p>
          <a:endParaRPr lang="ru-RU"/>
        </a:p>
      </dgm:t>
    </dgm:pt>
    <dgm:pt modelId="{D3D34119-1DE8-4F0A-9806-7E2D0E5E3C70}" type="sibTrans" cxnId="{6E64CDD4-DD55-4879-97F3-53C289B68D18}">
      <dgm:prSet/>
      <dgm:spPr/>
      <dgm:t>
        <a:bodyPr/>
        <a:lstStyle/>
        <a:p>
          <a:endParaRPr lang="ru-RU"/>
        </a:p>
      </dgm:t>
    </dgm:pt>
    <dgm:pt modelId="{741C1C53-ADB0-4601-9C21-1AAE68E9BA77}">
      <dgm:prSet/>
      <dgm:spPr/>
      <dgm:t>
        <a:bodyPr/>
        <a:lstStyle/>
        <a:p>
          <a:endParaRPr lang="ru-RU" sz="1400"/>
        </a:p>
      </dgm:t>
    </dgm:pt>
    <dgm:pt modelId="{787F8F0E-AB9C-4B5E-8FD0-E0A17B99B8FC}" type="parTrans" cxnId="{46FABFBB-B13D-4D4A-BA26-7776B7A45EE0}">
      <dgm:prSet/>
      <dgm:spPr/>
      <dgm:t>
        <a:bodyPr/>
        <a:lstStyle/>
        <a:p>
          <a:endParaRPr lang="ru-RU"/>
        </a:p>
      </dgm:t>
    </dgm:pt>
    <dgm:pt modelId="{D3BA8B9C-BFDD-42F1-9379-2D68E54701DB}" type="sibTrans" cxnId="{46FABFBB-B13D-4D4A-BA26-7776B7A45EE0}">
      <dgm:prSet/>
      <dgm:spPr/>
      <dgm:t>
        <a:bodyPr/>
        <a:lstStyle/>
        <a:p>
          <a:endParaRPr lang="ru-RU"/>
        </a:p>
      </dgm:t>
    </dgm:pt>
    <dgm:pt modelId="{2EE46889-1A09-4806-B089-801B04171E60}">
      <dgm:prSet/>
      <dgm:spPr/>
      <dgm:t>
        <a:bodyPr/>
        <a:lstStyle/>
        <a:p>
          <a:endParaRPr lang="ru-RU" sz="1400"/>
        </a:p>
      </dgm:t>
    </dgm:pt>
    <dgm:pt modelId="{A6000D43-5024-43C0-8574-7AEB0E68720C}" type="parTrans" cxnId="{A1F87E69-0B9E-448D-B0F8-A8DE77958EE7}">
      <dgm:prSet/>
      <dgm:spPr/>
      <dgm:t>
        <a:bodyPr/>
        <a:lstStyle/>
        <a:p>
          <a:endParaRPr lang="ru-RU"/>
        </a:p>
      </dgm:t>
    </dgm:pt>
    <dgm:pt modelId="{67DDBE8F-98D4-49F8-8FAB-FF2F0E4F950D}" type="sibTrans" cxnId="{A1F87E69-0B9E-448D-B0F8-A8DE77958EE7}">
      <dgm:prSet/>
      <dgm:spPr/>
      <dgm:t>
        <a:bodyPr/>
        <a:lstStyle/>
        <a:p>
          <a:endParaRPr lang="ru-RU"/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023869-7C8B-4824-8806-D5B205DAA639}" type="pres">
      <dgm:prSet presAssocID="{54969B65-E0AB-4F14-8FAC-AC3A53C308A4}" presName="centerShape" presStyleLbl="node0" presStyleIdx="0" presStyleCnt="1" custLinFactNeighborX="-75" custLinFactNeighborY="0"/>
      <dgm:spPr/>
      <dgm:t>
        <a:bodyPr/>
        <a:lstStyle/>
        <a:p>
          <a:endParaRPr lang="ru-RU"/>
        </a:p>
      </dgm:t>
    </dgm:pt>
  </dgm:ptLst>
  <dgm:cxnLst>
    <dgm:cxn modelId="{D7C32E66-81EA-4D82-A505-FE7E733AE619}" srcId="{1F8E4B7B-3190-492B-BA7B-9B52CE7D79BE}" destId="{54969B65-E0AB-4F14-8FAC-AC3A53C308A4}" srcOrd="0" destOrd="0" parTransId="{1A8C79CC-737D-47B3-9125-BF9E52A9ED44}" sibTransId="{A4E8447A-2906-4868-9FB8-53A78A892423}"/>
    <dgm:cxn modelId="{46FABFBB-B13D-4D4A-BA26-7776B7A45EE0}" srcId="{1F8E4B7B-3190-492B-BA7B-9B52CE7D79BE}" destId="{741C1C53-ADB0-4601-9C21-1AAE68E9BA77}" srcOrd="3" destOrd="0" parTransId="{787F8F0E-AB9C-4B5E-8FD0-E0A17B99B8FC}" sibTransId="{D3BA8B9C-BFDD-42F1-9379-2D68E54701DB}"/>
    <dgm:cxn modelId="{3B63E48E-8750-4538-AAD4-FC4888F20A57}" type="presOf" srcId="{1F8E4B7B-3190-492B-BA7B-9B52CE7D79BE}" destId="{FC4E895A-5CB6-4776-9D34-BC12EF08CF61}" srcOrd="0" destOrd="0" presId="urn:microsoft.com/office/officeart/2005/8/layout/radial1"/>
    <dgm:cxn modelId="{6E64CDD4-DD55-4879-97F3-53C289B68D18}" srcId="{1F8E4B7B-3190-492B-BA7B-9B52CE7D79BE}" destId="{6ECB981E-F085-4D98-9472-2BE577BE507B}" srcOrd="2" destOrd="0" parTransId="{EC7F1BEB-B370-461E-8CB4-1ECA98D18C84}" sibTransId="{D3D34119-1DE8-4F0A-9806-7E2D0E5E3C70}"/>
    <dgm:cxn modelId="{D2943A80-8A6A-44F9-AACB-050F095FB505}" type="presOf" srcId="{54969B65-E0AB-4F14-8FAC-AC3A53C308A4}" destId="{F7023869-7C8B-4824-8806-D5B205DAA639}" srcOrd="0" destOrd="0" presId="urn:microsoft.com/office/officeart/2005/8/layout/radial1"/>
    <dgm:cxn modelId="{6AF933AA-2057-4700-99BF-1DC996F2DA47}" srcId="{1F8E4B7B-3190-492B-BA7B-9B52CE7D79BE}" destId="{4DEE234A-F768-4B72-9D96-AB0E984D0FB0}" srcOrd="1" destOrd="0" parTransId="{1493922C-B4E1-4ADB-B1BD-D593609F293B}" sibTransId="{C886C9CC-4E17-49C8-965F-8B6531D0AE20}"/>
    <dgm:cxn modelId="{A1F87E69-0B9E-448D-B0F8-A8DE77958EE7}" srcId="{1F8E4B7B-3190-492B-BA7B-9B52CE7D79BE}" destId="{2EE46889-1A09-4806-B089-801B04171E60}" srcOrd="4" destOrd="0" parTransId="{A6000D43-5024-43C0-8574-7AEB0E68720C}" sibTransId="{67DDBE8F-98D4-49F8-8FAB-FF2F0E4F950D}"/>
    <dgm:cxn modelId="{B28E1AE1-6CE1-4043-A3D0-BC0A9B90699B}" type="presParOf" srcId="{FC4E895A-5CB6-4776-9D34-BC12EF08CF61}" destId="{F7023869-7C8B-4824-8806-D5B205DAA639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23869-7C8B-4824-8806-D5B205DAA639}">
      <dsp:nvSpPr>
        <dsp:cNvPr id="0" name=""/>
        <dsp:cNvSpPr/>
      </dsp:nvSpPr>
      <dsp:spPr>
        <a:xfrm>
          <a:off x="4499924" y="63"/>
          <a:ext cx="116504" cy="116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16986" y="17125"/>
        <a:ext cx="82380" cy="82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DDB68-DC08-44B6-A706-8C98C2F3225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6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85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95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12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55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543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52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72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2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01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09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06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4C71EC6-210F-42DE-9C53-41977AD35B3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37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-sovet@bahch.rk.gov.ru" TargetMode="External"/><Relationship Id="rId2" Type="http://schemas.openxmlformats.org/officeDocument/2006/relationships/hyperlink" Target="https://e.mail.ru/compose/?mailto=mailto:aromsovet@mail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581128"/>
            <a:ext cx="9036496" cy="2276872"/>
          </a:xfrm>
        </p:spPr>
        <p:txBody>
          <a:bodyPr>
            <a:normAutofit fontScale="32500" lnSpcReduction="20000"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 Исполнение </a:t>
            </a:r>
            <a:r>
              <a:rPr lang="ru-RU" sz="112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б</a:t>
            </a:r>
            <a:r>
              <a:rPr lang="x-none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юджет</a:t>
            </a:r>
            <a:r>
              <a:rPr lang="ru-RU" sz="112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а</a:t>
            </a:r>
            <a:endParaRPr lang="ru-RU" sz="11200" b="1" i="1" dirty="0" smtClean="0">
              <a:solidFill>
                <a:schemeClr val="accent5">
                  <a:lumMod val="60000"/>
                  <a:lumOff val="40000"/>
                </a:schemeClr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Вилинского </a:t>
            </a:r>
            <a:r>
              <a:rPr lang="x-none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сельского </a:t>
            </a:r>
            <a:r>
              <a:rPr lang="x-none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поселения</a:t>
            </a:r>
            <a:r>
              <a:rPr lang="ru-RU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</a:t>
            </a:r>
            <a:endParaRPr lang="ru-RU" sz="11200" b="1" i="1" dirty="0" smtClean="0">
              <a:solidFill>
                <a:schemeClr val="accent5">
                  <a:lumMod val="60000"/>
                  <a:lumOff val="40000"/>
                </a:schemeClr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Бахчисарайского  района Республики Крым</a:t>
            </a:r>
            <a:endParaRPr lang="ru-RU" sz="11200" b="1" i="1" dirty="0">
              <a:solidFill>
                <a:schemeClr val="accent5">
                  <a:lumMod val="60000"/>
                  <a:lumOff val="40000"/>
                </a:schemeClr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x-none" sz="112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з</a:t>
            </a:r>
            <a:r>
              <a:rPr lang="x-none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а 20</a:t>
            </a:r>
            <a:r>
              <a:rPr lang="ru-RU" sz="1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22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24744"/>
            <a:ext cx="842493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anose="020B0506020202030204" pitchFamily="34" charset="0"/>
                <a:cs typeface="Aharoni" panose="02010803020104030203" pitchFamily="2" charset="-79"/>
              </a:rPr>
              <a:t>Бюджет для граждан</a:t>
            </a:r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 Narrow" panose="020B050602020203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755577" y="2284862"/>
            <a:ext cx="2217612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3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6115547" y="3265445"/>
            <a:ext cx="2631236" cy="33826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Выполнение плана по муниципальным программам Вилинского сельского поселения</a:t>
            </a:r>
            <a:endParaRPr lang="ru-RU" sz="1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88200" y="548680"/>
            <a:ext cx="8358583" cy="14401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Основа </a:t>
            </a:r>
            <a:r>
              <a:rPr lang="ru-RU" sz="2000" dirty="0" smtClean="0"/>
              <a:t>исполнения бюджета Вилинского сельского поселения Бахчисарайского района Республики Крым:</a:t>
            </a:r>
            <a:endParaRPr lang="ru-RU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3491880" y="2326489"/>
            <a:ext cx="2158909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</a:t>
            </a:r>
            <a:endParaRPr lang="ru-RU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347864" y="3250404"/>
            <a:ext cx="2605587" cy="33469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Фактические показатели прогноза социально-экономического развития Вилинского</a:t>
            </a:r>
          </a:p>
          <a:p>
            <a:pPr algn="ctr"/>
            <a:r>
              <a:rPr lang="ru-RU" sz="1400" b="1" dirty="0" smtClean="0"/>
              <a:t> сельского поселения</a:t>
            </a:r>
            <a:endParaRPr lang="ru-RU" sz="1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6287576" y="2309616"/>
            <a:ext cx="214428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endParaRPr lang="ru-RU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92214" y="3261751"/>
            <a:ext cx="2703814" cy="33469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Выполнение положений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бюджетной и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налоговой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политики  Вилинского сельского поселения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0626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6884" y="-107905"/>
            <a:ext cx="7079146" cy="1200329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основных характеристик бюджета Вилинского сельского поселения Бахчисарайского района Республики Крым на </a:t>
            </a:r>
            <a:r>
              <a:rPr lang="ru-RU" sz="24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sz="24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sz="24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8670" y="1337915"/>
            <a:ext cx="7807024" cy="4571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2700000">
              <a:schemeClr val="accent4">
                <a:lumMod val="20000"/>
                <a:lumOff val="8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8525" y="1379406"/>
            <a:ext cx="8390949" cy="8739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75438" y="5572465"/>
            <a:ext cx="3235345" cy="986836"/>
          </a:xfrm>
          <a:prstGeom prst="roundRect">
            <a:avLst>
              <a:gd name="adj" fmla="val 50000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-4 076,457</a:t>
            </a: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8670" y="3328430"/>
            <a:ext cx="347488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Доходы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8489" y="4372589"/>
            <a:ext cx="347488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Расходы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8525" y="5527044"/>
            <a:ext cx="3474888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Дефицит(-), Профицит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(+),                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4056583" y="3469162"/>
            <a:ext cx="149971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16 902 813,02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4002615" y="4484594"/>
            <a:ext cx="158829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17 702 527,77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7393527" y="4505002"/>
            <a:ext cx="125742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3 517,386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7174158" y="3469162"/>
            <a:ext cx="156933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10 481 421,00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7195697" y="4482910"/>
            <a:ext cx="156933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10 481 421,00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002615" y="2373304"/>
            <a:ext cx="2244451" cy="31005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План: </a:t>
            </a:r>
          </a:p>
          <a:p>
            <a:pPr algn="ctr"/>
            <a:r>
              <a:rPr lang="ru-RU" dirty="0"/>
              <a:t>16 </a:t>
            </a:r>
            <a:r>
              <a:rPr lang="ru-RU" dirty="0" smtClean="0"/>
              <a:t>591,671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20 </a:t>
            </a:r>
            <a:r>
              <a:rPr lang="ru-RU" dirty="0" smtClean="0"/>
              <a:t>668,128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93111" y="2275449"/>
            <a:ext cx="2279803" cy="317841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/>
              <a:t>23 </a:t>
            </a:r>
            <a:r>
              <a:rPr lang="ru-RU" dirty="0" smtClean="0"/>
              <a:t>503,261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/>
              <a:t>20 </a:t>
            </a:r>
            <a:r>
              <a:rPr lang="ru-RU" dirty="0" smtClean="0"/>
              <a:t>048,823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0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трелка вправо 22"/>
          <p:cNvSpPr/>
          <p:nvPr/>
        </p:nvSpPr>
        <p:spPr>
          <a:xfrm rot="12069900">
            <a:off x="6274030" y="1913590"/>
            <a:ext cx="1614718" cy="402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Стрелка вправо 1"/>
          <p:cNvSpPr/>
          <p:nvPr/>
        </p:nvSpPr>
        <p:spPr>
          <a:xfrm rot="20204792">
            <a:off x="2066304" y="1896297"/>
            <a:ext cx="1504799" cy="417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727065" y="1079027"/>
            <a:ext cx="6151657" cy="5647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/>
              <a:t>16 591 </a:t>
            </a:r>
            <a:r>
              <a:rPr lang="ru-RU" dirty="0" smtClean="0"/>
              <a:t>671,00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/ Факт: </a:t>
            </a:r>
            <a:r>
              <a:rPr lang="ru-RU" dirty="0"/>
              <a:t>23 503 261,16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руб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dirty="0"/>
              <a:t>141,66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9334" y="313409"/>
            <a:ext cx="7747121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доходов</a:t>
            </a:r>
            <a:r>
              <a:rPr lang="ru-RU" sz="2000" b="1" cap="none" spc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Вилинского сельского поселения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Бахчисарайского </a:t>
            </a:r>
            <a:r>
              <a:rPr lang="ru-RU" sz="2000" b="1" cap="none" spc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Республики Крым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2000" b="1" cap="none" spc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 flipH="1">
            <a:off x="4932040" y="2200383"/>
            <a:ext cx="4062371" cy="6206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spcBef>
                <a:spcPts val="950"/>
              </a:spcBef>
              <a:spcAft>
                <a:spcPts val="95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600" dirty="0" smtClean="0"/>
          </a:p>
        </p:txBody>
      </p:sp>
      <p:sp>
        <p:nvSpPr>
          <p:cNvPr id="10" name="TextBox 9"/>
          <p:cNvSpPr txBox="1"/>
          <p:nvPr/>
        </p:nvSpPr>
        <p:spPr>
          <a:xfrm flipH="1">
            <a:off x="20148" y="2172459"/>
            <a:ext cx="4767875" cy="48115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spcAft>
                <a:spcPts val="400"/>
              </a:spcAft>
            </a:pPr>
            <a:r>
              <a:rPr lang="ru-RU" sz="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Доходная часть бюджета за отчетный период (на 01.01.2023 г.) выполнена на</a:t>
            </a: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141,66 % в сумме 23 503 261,16  рубль при плане 16 591 671,00 рубль, из них налоговых и неналоговых доходов фактически 18 264 130,16  руб. при плане 11 352 540,00  руб. или 160,88 % от плана, доля налоговых и неналоговых поступлений в общей сумме доходов составила 77,71%.   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Налоговые и неналоговые доходы фактически исполнены следующим образом:     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НДФЛ – 6 426 931,24 руб. при плане 5 447 460,00 руб. на год или 117,98 %;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ЕСХН – 67 469,73 руб. при плане 63 670,00 рублей на год или 105,97 %;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налог на имущество, земельный налог исполнен на 96,86 % - 2 635 086,03 рублей при плане 2 720 440,00 рублей (поступление земельного налога от физических лиц, налог на имущество физ. лиц, земельный налог с организаций планируется администратором доходов ИФНС по Бахчисарайскому району Республики Крым, срок оплаты не наступил); 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пошлина 200,00 руб. при плане 0,00 руб.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Аренда земли исполнена на 128,71 % - 1 983 469,06 руб., план 1 541 000,00 руб.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Доходы от сдачи аренды имущества на 147,21 % -  493 014,87 рублей - план на год 334 900,00 рублей;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Плата по соглашениям об установлении сервитута на 127,37 - 89,16% при плане 70,00 рублей;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Доходы поступившие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собственности сельских поселений, и на землях или земельных участках, государственная собственность на которые не разграничена, выполнена на 302,07 % - 3 760 765,06 руб. при плане на 2022 год 1 245 000,00 рублей.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Доходы от продажи материальных и нематериальных активов: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доходы от продажи земельных участков, находящихся в собственности сельских поселений, согласно заключенных договоров купли-продажи земельных участков – 2 330 546,21 руб., при плане 0 руб.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плата за увеличение площади земельного участка в результате перераспределения – 566 558,80 руб., при плане 0,00 рублей.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950"/>
              </a:spcBef>
              <a:spcAft>
                <a:spcPts val="95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Безвозмездные поступления в бюджет </a:t>
            </a:r>
            <a:r>
              <a:rPr lang="ru-RU" sz="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Вилинского</a:t>
            </a: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сельского поселения за отчётный период (на 01.01.2023 года) составили 5 239 131,00  руб. при плане на год 5 239 131,00  рубль, т.е. 100 %, из них:   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дотация на выравнивание – 100 % - 2 437 588,00 рублей при плане 2 437 588,00 рублей;   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субвенция ВУС – 258 887,00 рублей или 100 % от плана – 258 887,00 рублей; 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29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282404826"/>
              </p:ext>
            </p:extLst>
          </p:nvPr>
        </p:nvGraphicFramePr>
        <p:xfrm>
          <a:off x="0" y="6741368"/>
          <a:ext cx="9144000" cy="11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640960" cy="72008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Расходов бюджета Вилинского сельского поселения Бахчисарайского  района Республики Крым за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052736"/>
            <a:ext cx="8640960" cy="57041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400"/>
              </a:spcAft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Расходная часть бюджета выполнена на 97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% в сумме 20 048 823,71 рубля при плане 20 668 128,60 рублей.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по общегосударственным вопросам фактически исполнены на 99,69 % в соотношении к плану, в том числе:  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на з/п и начисления главе администрации – 100 % - 802 182,80 рубля при плане 802 182,84 руб.; 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деятельности персонала администрации, расходы на з/п и начисления – 99,94 % - 3 630 612,67 руб. при плане 3 632 860,43 руб. из них прочая закупка товаров, работ и услуг для обеспечения муниципальных нужд (на приобретение канц. товаров, обслуживание орг. техники, оплаты электроэнергии, правовую поддержку и программное обеспечение, уплата прочих налогов, сборов, содержание здания) составили 1 131 377,70 руб. или 99,91 % от плана –1 132 377,70 рублей; 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межбюджетные трансферты на оплату КСП 100% при плане 134 699,00 рублей. 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Резервные средства 0,00 руб., при пане 20 000,00 руб. (резервный фонд Администрации </a:t>
            </a:r>
            <a:r>
              <a:rPr lang="ru-RU" sz="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Вилиноского</a:t>
            </a: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сельского поселения не расходовался, в связи с отсутствием потребности).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на выплаты персоналу МКУ «ЦБ </a:t>
            </a:r>
            <a:r>
              <a:rPr lang="ru-RU" sz="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Вилинского</a:t>
            </a: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сельского поселения» - план – 1 573 340 рублей, факт – 1 573 336,78 руб. или 100 % от плана. Иные закупки товаров, работ, услуг для гос.(муниципальных) нужд, уплата прочих налогов - план – 128 636,00 рублей, факт – 128 636,00 рублей или 100 %. 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на содержание общежития (закупка энергетических ресурсов) план 67 000,00 руб., факт - 67 000,00 руб. или 100%.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на уплату иных платежей (ежегодного членского взноса) 15 730,00 руб. при плане 15 730,00 руб., т.е. 100 %.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на осуществление переданных органам местного самоуправления в Республики Крым отдельных государственных полномочий Республики Крым в сфере административной ответственности – 3 381,00 руб. при плане 3 381,00 руб. или 100%.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Национальная оборона: выплаты и начисления работникам ВУС, прочие расходы на нужды сотрудников 255 506,00 рублей или 100 %, при плане 255 506,00 </a:t>
            </a:r>
            <a:r>
              <a:rPr lang="ru-RU" sz="9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рублей.</a:t>
            </a:r>
          </a:p>
          <a:p>
            <a:pPr algn="just">
              <a:spcAft>
                <a:spcPts val="400"/>
              </a:spcAft>
            </a:pPr>
            <a:r>
              <a:rPr lang="ru-RU" sz="9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Национальная </a:t>
            </a: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экономика: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на выполнение кадастровых и прочих работ, связанных с постановкой на учет имущества муниципального образования 3 369 827,81 руб. при плане на 2022 год 3 369 827,81 рублей или 100 % разработка  (подготовка) документации по планировке территории, расположенной в границах с. </a:t>
            </a:r>
            <a:r>
              <a:rPr lang="ru-RU" sz="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Вилино</a:t>
            </a: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Вилинского</a:t>
            </a: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сельского поселения Бахчисарайского района Республики Крым,  ориентировочной площадью 100 000 кв. м, для формирования земельных участков, дорожной и инженерной инфраструктуры на вновь образованной территории и предоставления льготной категории граждан,  выполнение работ по проведению кадастровых, землеустроительных работ по оформлению дорог, находящихся в муниципальной собственности </a:t>
            </a:r>
            <a:r>
              <a:rPr lang="ru-RU" sz="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Вилнского</a:t>
            </a: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сельского поселения.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Жилищно-коммунальные вопросы: расходы по благоустройству села –  план 9 110 942,81 руб. факт 8 514 907,94 руб. или 93,46 % (приобретение объектов недвижимого имущества в муниципальную собственность в рамках основного мероприятия "Предоставление субсидии из бюджета Республики Крым бюджетам муниципальных образований Республики Крым на приобретение объектов недвижимого имущества в муниципальную собственность" государственной программы Республики Крым по укреплению единства российской нации и этнокультурному развитию народов России "Республика Крым - территория межнационального согласия", услуги уборки территории, спил деревьев, покос травы, услуга спецтехники, оплата эл. энергии по уличному освещению, ремонт уличного освещения, содержание дворников, </a:t>
            </a:r>
            <a:r>
              <a:rPr lang="ru-RU" sz="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аккарицидная</a:t>
            </a: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обработка).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Культура, кинематография: расходы на мероприятия в сфере культуры по разделу 0804 бюджетом поселения были запланированы средства на 2022 год в сумме 200 000,00 рублей, исполнено –199 981,00  рубль или 99,99% (расходы на оформление площадок, залов, обеспечение мелким инвентарем, канцелярскими товарами).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Социальная политика: Расходы по пенсионному обеспечению 100 % - 204 866,57 руб. при плане 204 866,57 руб. В рамках настоящего направления расходов была осуществлена выплата ежемесячной доплаты к трудовой пенсии муниципальному служащему в соответствии с Порядком, утверждённым </a:t>
            </a:r>
            <a:r>
              <a:rPr lang="ru-RU" sz="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Вилинским</a:t>
            </a:r>
            <a:r>
              <a:rPr lang="ru-RU" sz="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сельским советом.</a:t>
            </a:r>
            <a:endParaRPr lang="ru-RU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01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9512" y="3789040"/>
            <a:ext cx="8567737" cy="209288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u="sng" dirty="0">
                <a:solidFill>
                  <a:schemeClr val="bg1"/>
                </a:solidFill>
                <a:latin typeface="Times New Roman" pitchFamily="18" charset="0"/>
              </a:rPr>
              <a:t>Информация для контактов</a:t>
            </a:r>
          </a:p>
          <a:p>
            <a:pPr algn="ctr" eaLnBrk="1" hangingPunct="1"/>
            <a:endParaRPr lang="ru-RU" altLang="ru-RU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Администрация Вилинского сельского  поселения</a:t>
            </a:r>
          </a:p>
          <a:p>
            <a:pPr algn="ctr" eaLnBrk="1" hangingPunct="1"/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Адрес</a:t>
            </a:r>
            <a:r>
              <a:rPr lang="ru-RU" altLang="ru-RU" sz="1400" dirty="0">
                <a:solidFill>
                  <a:schemeClr val="bg1"/>
                </a:solidFill>
                <a:latin typeface="Times New Roman" pitchFamily="18" charset="0"/>
              </a:rPr>
              <a:t>: </a:t>
            </a:r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ул. Ленина 50б</a:t>
            </a:r>
            <a:endParaRPr lang="ru-RU" altLang="ru-RU" sz="14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 smtClean="0">
                <a:solidFill>
                  <a:schemeClr val="bg1"/>
                </a:solidFill>
                <a:latin typeface="Times New Roman" pitchFamily="18" charset="0"/>
              </a:rPr>
              <a:t>Бахчисарайский  район, Республика Крым , 298433</a:t>
            </a:r>
            <a:endParaRPr lang="ru-RU" altLang="ru-RU" sz="14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 smtClean="0">
                <a:solidFill>
                  <a:schemeClr val="accent5"/>
                </a:solidFill>
                <a:latin typeface="Times New Roman" pitchFamily="18" charset="0"/>
              </a:rPr>
              <a:t>                                                                                                                                                                                  </a:t>
            </a:r>
            <a:r>
              <a:rPr lang="en-US" altLang="ru-RU" sz="1400" dirty="0" smtClean="0">
                <a:solidFill>
                  <a:schemeClr val="accent5"/>
                </a:solidFill>
                <a:latin typeface="Times New Roman" pitchFamily="18" charset="0"/>
              </a:rPr>
              <a:t>e-mail:</a:t>
            </a:r>
            <a:r>
              <a:rPr lang="ru-RU" altLang="ru-RU" sz="1400" dirty="0" smtClean="0">
                <a:solidFill>
                  <a:schemeClr val="accent5"/>
                </a:solidFill>
                <a:latin typeface="Times New Roman" pitchFamily="18" charset="0"/>
              </a:rPr>
              <a:t> </a:t>
            </a:r>
            <a:r>
              <a:rPr lang="en-US" sz="1400" dirty="0">
                <a:solidFill>
                  <a:schemeClr val="accent5"/>
                </a:solidFill>
              </a:rPr>
              <a:t/>
            </a:r>
            <a:br>
              <a:rPr lang="en-US" sz="1400" dirty="0">
                <a:solidFill>
                  <a:schemeClr val="accent5"/>
                </a:solidFill>
              </a:rPr>
            </a:br>
            <a:r>
              <a:rPr lang="ru-RU" sz="1400" i="1" dirty="0" smtClean="0">
                <a:solidFill>
                  <a:schemeClr val="accent5"/>
                </a:solidFill>
                <a:hlinkClick r:id="rId2"/>
              </a:rPr>
              <a:t> </a:t>
            </a:r>
            <a:r>
              <a:rPr lang="en-US" sz="1400" i="1" dirty="0" smtClean="0">
                <a:solidFill>
                  <a:schemeClr val="accent5"/>
                </a:solidFill>
                <a:hlinkClick r:id="rId2"/>
              </a:rPr>
              <a:t>vilinosovet</a:t>
            </a:r>
            <a:r>
              <a:rPr lang="ru-RU" sz="1400" i="1" dirty="0" smtClean="0">
                <a:solidFill>
                  <a:schemeClr val="accent5"/>
                </a:solidFill>
                <a:hlinkClick r:id="rId2"/>
              </a:rPr>
              <a:t>@mail.ru</a:t>
            </a:r>
            <a:r>
              <a:rPr lang="ru-RU" sz="1400" i="1" dirty="0" smtClean="0">
                <a:solidFill>
                  <a:schemeClr val="accent5"/>
                </a:solidFill>
              </a:rPr>
              <a:t>, </a:t>
            </a:r>
            <a:r>
              <a:rPr lang="en-US" sz="1400" i="1" dirty="0" err="1">
                <a:solidFill>
                  <a:schemeClr val="accent5"/>
                </a:solidFill>
              </a:rPr>
              <a:t>vilino</a:t>
            </a:r>
            <a:r>
              <a:rPr lang="ru-RU" sz="1400" i="1" dirty="0">
                <a:solidFill>
                  <a:schemeClr val="accent5"/>
                </a:solidFill>
                <a:hlinkClick r:id="rId3"/>
              </a:rPr>
              <a:t>-sovet@bahch.rk.gov.ru</a:t>
            </a:r>
            <a:r>
              <a:rPr lang="ru-RU" sz="1400" i="1" dirty="0">
                <a:solidFill>
                  <a:schemeClr val="accent5"/>
                </a:solidFill>
              </a:rPr>
              <a:t> </a:t>
            </a:r>
            <a:r>
              <a:rPr lang="ru-RU" sz="1400" i="1" dirty="0" smtClean="0">
                <a:solidFill>
                  <a:schemeClr val="accent5"/>
                </a:solidFill>
              </a:rPr>
              <a:t/>
            </a:r>
            <a:br>
              <a:rPr lang="ru-RU" sz="1400" i="1" dirty="0" smtClean="0">
                <a:solidFill>
                  <a:schemeClr val="accent5"/>
                </a:solidFill>
              </a:rPr>
            </a:br>
            <a:r>
              <a:rPr lang="ru-RU" sz="1400" i="1" dirty="0" smtClean="0">
                <a:solidFill>
                  <a:schemeClr val="accent5"/>
                </a:solidFill>
              </a:rPr>
              <a:t>тел. +7(36554)</a:t>
            </a:r>
            <a:r>
              <a:rPr lang="en-US" sz="1400" i="1" dirty="0" smtClean="0">
                <a:solidFill>
                  <a:schemeClr val="accent5"/>
                </a:solidFill>
              </a:rPr>
              <a:t>91</a:t>
            </a:r>
            <a:r>
              <a:rPr lang="ru-RU" sz="1400" i="1" dirty="0" smtClean="0">
                <a:solidFill>
                  <a:schemeClr val="accent5"/>
                </a:solidFill>
              </a:rPr>
              <a:t>640</a:t>
            </a:r>
            <a:endParaRPr lang="ru-RU" altLang="ru-RU" sz="1400" dirty="0">
              <a:solidFill>
                <a:schemeClr val="accent5"/>
              </a:solidFill>
              <a:latin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140968"/>
            <a:ext cx="8856984" cy="187220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altLang="ru-RU" sz="2000" dirty="0">
                <a:latin typeface="Times New Roman" pitchFamily="18" charset="0"/>
              </a:rPr>
              <a:t>С </a:t>
            </a:r>
            <a:r>
              <a:rPr lang="ru-RU" altLang="ru-RU" sz="2000" dirty="0" smtClean="0">
                <a:latin typeface="Times New Roman" pitchFamily="18" charset="0"/>
              </a:rPr>
              <a:t>решением Вилинского сельского совета Бахчисарайского района Республики Крым  </a:t>
            </a:r>
            <a:r>
              <a:rPr lang="ru-RU" altLang="ru-RU" sz="2000" dirty="0">
                <a:latin typeface="Times New Roman" pitchFamily="18" charset="0"/>
              </a:rPr>
              <a:t>«</a:t>
            </a:r>
            <a:r>
              <a:rPr lang="ru-RU" altLang="ru-RU" sz="2000" dirty="0" smtClean="0">
                <a:latin typeface="Times New Roman" pitchFamily="18" charset="0"/>
              </a:rPr>
              <a:t>Об исполнении бюджета Вилинского сельского поселения Бахчисарайского  района Республики Крым за </a:t>
            </a:r>
            <a:r>
              <a:rPr lang="ru-RU" altLang="ru-RU" sz="2000" dirty="0" smtClean="0">
                <a:latin typeface="Times New Roman" pitchFamily="18" charset="0"/>
              </a:rPr>
              <a:t>2022 </a:t>
            </a:r>
            <a:r>
              <a:rPr lang="ru-RU" altLang="ru-RU" sz="2000" dirty="0" smtClean="0">
                <a:latin typeface="Times New Roman" pitchFamily="18" charset="0"/>
              </a:rPr>
              <a:t>год» </a:t>
            </a:r>
            <a:r>
              <a:rPr lang="ru-RU" altLang="ru-RU" sz="2000" dirty="0">
                <a:latin typeface="Times New Roman" pitchFamily="18" charset="0"/>
              </a:rPr>
              <a:t>можно ознакомиться </a:t>
            </a:r>
            <a:r>
              <a:rPr lang="ru-RU" sz="2000" i="1" dirty="0" smtClean="0"/>
              <a:t>на Портале Правительства Республики Крым(вкладка Вилинское </a:t>
            </a:r>
            <a:r>
              <a:rPr lang="ru-RU" sz="2000" i="1" dirty="0" err="1" smtClean="0"/>
              <a:t>с.п</a:t>
            </a:r>
            <a:r>
              <a:rPr lang="ru-RU" sz="2000" i="1" dirty="0" smtClean="0"/>
              <a:t>.) </a:t>
            </a:r>
            <a:r>
              <a:rPr lang="en-US" sz="2000" i="1" dirty="0" smtClean="0"/>
              <a:t>bahch.rk.gov.ru</a:t>
            </a:r>
            <a:r>
              <a:rPr lang="ru-RU" sz="2000" i="1" dirty="0" smtClean="0"/>
              <a:t>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3604</TotalTime>
  <Words>241</Words>
  <Application>Microsoft Office PowerPoint</Application>
  <PresentationFormat>Экран (4:3)</PresentationFormat>
  <Paragraphs>86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Aharoni</vt:lpstr>
      <vt:lpstr>Arial</vt:lpstr>
      <vt:lpstr>Arial Narrow</vt:lpstr>
      <vt:lpstr>Calibri</vt:lpstr>
      <vt:lpstr>Calibri Light</vt:lpstr>
      <vt:lpstr>Times New Roman</vt:lpstr>
      <vt:lpstr>Tw Cen MT</vt:lpstr>
      <vt:lpstr>Tw Cen MT Condensed</vt:lpstr>
      <vt:lpstr>Wingdings 3</vt:lpstr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Расходов бюджета Вилинского сельского поселения Бахчисарайского  района Республики Крым за 2022 год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PZ</cp:lastModifiedBy>
  <cp:revision>373</cp:revision>
  <cp:lastPrinted>2014-05-13T11:35:02Z</cp:lastPrinted>
  <dcterms:created xsi:type="dcterms:W3CDTF">2014-05-12T16:47:43Z</dcterms:created>
  <dcterms:modified xsi:type="dcterms:W3CDTF">2023-03-27T07:23:32Z</dcterms:modified>
</cp:coreProperties>
</file>