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11"/>
  </p:notesMasterIdLst>
  <p:sldIdLst>
    <p:sldId id="256" r:id="rId2"/>
    <p:sldId id="289" r:id="rId3"/>
    <p:sldId id="304" r:id="rId4"/>
    <p:sldId id="305" r:id="rId5"/>
    <p:sldId id="293" r:id="rId6"/>
    <p:sldId id="295" r:id="rId7"/>
    <p:sldId id="306" r:id="rId8"/>
    <p:sldId id="301" r:id="rId9"/>
    <p:sldId id="264" r:id="rId10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B1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878" autoAdjust="0"/>
    <p:restoredTop sz="91916" autoAdjust="0"/>
  </p:normalViewPr>
  <p:slideViewPr>
    <p:cSldViewPr>
      <p:cViewPr varScale="1">
        <p:scale>
          <a:sx n="115" d="100"/>
          <a:sy n="115" d="100"/>
        </p:scale>
        <p:origin x="193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7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F8E4B7B-3190-492B-BA7B-9B52CE7D79BE}" type="doc">
      <dgm:prSet loTypeId="urn:microsoft.com/office/officeart/2005/8/layout/radial1" loCatId="cycle" qsTypeId="urn:microsoft.com/office/officeart/2005/8/quickstyle/3d2" qsCatId="3D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B179D74B-D7BA-4ED1-A72F-D0DA76E8417A}">
      <dgm:prSet phldrT="[Текст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>
            <a:spcAft>
              <a:spcPct val="35000"/>
            </a:spcAft>
          </a:pPr>
          <a:r>
            <a:rPr lang="ru-RU" sz="1400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Всего </a:t>
          </a:r>
        </a:p>
        <a:p>
          <a:pPr>
            <a:spcAft>
              <a:spcPct val="35000"/>
            </a:spcAft>
          </a:pPr>
          <a:r>
            <a:rPr lang="ru-RU" sz="1400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21 871,320</a:t>
          </a:r>
          <a:endParaRPr lang="ru-RU" sz="1400" dirty="0" smtClean="0"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endParaRPr>
        </a:p>
        <a:p>
          <a:pPr>
            <a:spcAft>
              <a:spcPts val="0"/>
            </a:spcAft>
          </a:pPr>
          <a:r>
            <a:rPr lang="ru-RU" sz="1400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тыс.</a:t>
          </a:r>
          <a:r>
            <a:rPr lang="en-US" sz="1400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руб. 100%</a:t>
          </a:r>
          <a:endParaRPr lang="ru-RU" sz="1400" dirty="0"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2593081F-B3F6-458C-9839-9366C7AB704F}" type="parTrans" cxnId="{FB20F822-177B-4BA5-8D63-A940CF701DD6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467CE14-FCF4-4A26-A9B5-33DBF19BA512}" type="sibTrans" cxnId="{FB20F822-177B-4BA5-8D63-A940CF701DD6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065A3735-5D80-4FA3-B867-379611BFBD38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Национальная экономика</a:t>
          </a:r>
        </a:p>
        <a:p>
          <a:pPr>
            <a:spcAft>
              <a:spcPts val="0"/>
            </a:spcAft>
          </a:pP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400,000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тыс. руб.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1,83% </a:t>
          </a:r>
          <a:endParaRPr lang="ru-RU" sz="1400" dirty="0" smtClean="0">
            <a:effectLst/>
            <a:latin typeface="Times New Roman" pitchFamily="18" charset="0"/>
            <a:cs typeface="Times New Roman" pitchFamily="18" charset="0"/>
          </a:endParaRPr>
        </a:p>
      </dgm:t>
    </dgm:pt>
    <dgm:pt modelId="{607EE9E9-D002-42FE-B74D-D945412804DF}" type="parTrans" cxnId="{3CCC519B-3654-49C7-866D-91000212BC6A}">
      <dgm:prSet custT="1"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4CB75F3-3FAE-4B6F-BF71-2569BC52F44B}" type="sibTrans" cxnId="{3CCC519B-3654-49C7-866D-91000212BC6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5A305073-4AE3-4F5A-9103-E20EE30AA624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Национальная оборона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414,804 тыс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. руб.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1,89 %</a:t>
          </a:r>
          <a:endParaRPr lang="ru-RU" sz="1400" dirty="0" smtClean="0">
            <a:effectLst/>
            <a:latin typeface="Times New Roman" pitchFamily="18" charset="0"/>
            <a:cs typeface="Times New Roman" pitchFamily="18" charset="0"/>
          </a:endParaRPr>
        </a:p>
        <a:p>
          <a:pPr>
            <a:spcAft>
              <a:spcPct val="35000"/>
            </a:spcAft>
          </a:pP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 </a:t>
          </a:r>
          <a:endParaRPr lang="ru-RU" sz="1400" dirty="0">
            <a:effectLst/>
            <a:latin typeface="Times New Roman" pitchFamily="18" charset="0"/>
            <a:cs typeface="Times New Roman" pitchFamily="18" charset="0"/>
          </a:endParaRPr>
        </a:p>
      </dgm:t>
    </dgm:pt>
    <dgm:pt modelId="{15828F25-D9DC-474E-BDB7-D0C96BB09D53}" type="parTrans" cxnId="{1AB39086-C25E-4ABE-878B-C30FE6484202}">
      <dgm:prSet custT="1"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9C62FCB-D719-489F-AD23-B2692E2F13DF}" type="sibTrans" cxnId="{1AB39086-C25E-4ABE-878B-C30FE6484202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3B366E1-35BE-4501-9211-79E56F24F0B1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Культура, кинематография</a:t>
          </a:r>
        </a:p>
        <a:p>
          <a:pPr>
            <a:spcAft>
              <a:spcPts val="0"/>
            </a:spcAft>
          </a:pP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300,00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тыс. руб.</a:t>
          </a:r>
        </a:p>
        <a:p>
          <a:pPr>
            <a:spcAft>
              <a:spcPct val="35000"/>
            </a:spcAft>
          </a:pP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1,37 %</a:t>
          </a:r>
          <a:endParaRPr lang="ru-RU" sz="1400" dirty="0">
            <a:effectLst/>
            <a:latin typeface="Times New Roman" pitchFamily="18" charset="0"/>
            <a:cs typeface="Times New Roman" pitchFamily="18" charset="0"/>
          </a:endParaRPr>
        </a:p>
      </dgm:t>
    </dgm:pt>
    <dgm:pt modelId="{4199C120-FE21-41AC-9A33-F6885A63D66E}" type="parTrans" cxnId="{1B2D08A9-FD2B-4C26-B84F-A6C6038E479D}">
      <dgm:prSet custT="1"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B4F022C-2B6F-4D5A-8949-0266BBDB6FAD}" type="sibTrans" cxnId="{1B2D08A9-FD2B-4C26-B84F-A6C6038E479D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5A1914C5-A470-4C7F-BD45-3BF4A505E61B}">
      <dgm:prSet/>
      <dgm:spPr/>
      <dgm:t>
        <a:bodyPr/>
        <a:lstStyle/>
        <a:p>
          <a:pPr rtl="0"/>
          <a:endParaRPr lang="ru-RU" sz="1400" b="0" i="0" u="none" baseline="0"/>
        </a:p>
      </dgm:t>
    </dgm:pt>
    <dgm:pt modelId="{71F6EE6C-D40F-43B8-9966-BC7473CFE9A1}" type="parTrans" cxnId="{A8874F13-6538-48E1-A11B-C8286704D7D5}">
      <dgm:prSet/>
      <dgm:spPr/>
      <dgm:t>
        <a:bodyPr/>
        <a:lstStyle/>
        <a:p>
          <a:endParaRPr lang="ru-RU"/>
        </a:p>
      </dgm:t>
    </dgm:pt>
    <dgm:pt modelId="{FA038D41-E7F2-46FE-BE06-27D296653FF9}" type="sibTrans" cxnId="{A8874F13-6538-48E1-A11B-C8286704D7D5}">
      <dgm:prSet/>
      <dgm:spPr/>
      <dgm:t>
        <a:bodyPr/>
        <a:lstStyle/>
        <a:p>
          <a:endParaRPr lang="ru-RU"/>
        </a:p>
      </dgm:t>
    </dgm:pt>
    <dgm:pt modelId="{DAB78C95-2ABE-43A1-8C52-982D711CBBD3}">
      <dgm:prSet/>
      <dgm:spPr/>
      <dgm:t>
        <a:bodyPr/>
        <a:lstStyle/>
        <a:p>
          <a:endParaRPr lang="ru-RU" sz="1400"/>
        </a:p>
      </dgm:t>
    </dgm:pt>
    <dgm:pt modelId="{68E9A88C-222F-4CBE-8233-E72B4E8D0964}" type="parTrans" cxnId="{B6EBD744-2FC9-4DB6-AADB-A0DC8052B6D6}">
      <dgm:prSet/>
      <dgm:spPr/>
      <dgm:t>
        <a:bodyPr/>
        <a:lstStyle/>
        <a:p>
          <a:endParaRPr lang="ru-RU"/>
        </a:p>
      </dgm:t>
    </dgm:pt>
    <dgm:pt modelId="{6F327190-DB13-42A5-981B-3AAC049E85D9}" type="sibTrans" cxnId="{B6EBD744-2FC9-4DB6-AADB-A0DC8052B6D6}">
      <dgm:prSet/>
      <dgm:spPr/>
      <dgm:t>
        <a:bodyPr/>
        <a:lstStyle/>
        <a:p>
          <a:endParaRPr lang="ru-RU"/>
        </a:p>
      </dgm:t>
    </dgm:pt>
    <dgm:pt modelId="{F62287E6-B8D7-4BF8-B2CD-9BB47DA6CC3F}">
      <dgm:prSet/>
      <dgm:spPr/>
      <dgm:t>
        <a:bodyPr/>
        <a:lstStyle/>
        <a:p>
          <a:endParaRPr lang="ru-RU" sz="1400"/>
        </a:p>
      </dgm:t>
    </dgm:pt>
    <dgm:pt modelId="{784B67E4-7427-485C-964B-FC04C79BA646}" type="parTrans" cxnId="{772AAF1E-BAD1-4AC7-A11E-46EFCFCC3F45}">
      <dgm:prSet/>
      <dgm:spPr/>
      <dgm:t>
        <a:bodyPr/>
        <a:lstStyle/>
        <a:p>
          <a:endParaRPr lang="ru-RU"/>
        </a:p>
      </dgm:t>
    </dgm:pt>
    <dgm:pt modelId="{DEDA7E1E-93E9-4BE0-8563-B2A55B7186D9}" type="sibTrans" cxnId="{772AAF1E-BAD1-4AC7-A11E-46EFCFCC3F45}">
      <dgm:prSet/>
      <dgm:spPr/>
      <dgm:t>
        <a:bodyPr/>
        <a:lstStyle/>
        <a:p>
          <a:endParaRPr lang="ru-RU"/>
        </a:p>
      </dgm:t>
    </dgm:pt>
    <dgm:pt modelId="{3FAF614F-E111-4CCB-86C3-AD6B6950CF5A}">
      <dgm:prSet/>
      <dgm:spPr/>
      <dgm:t>
        <a:bodyPr/>
        <a:lstStyle/>
        <a:p>
          <a:endParaRPr lang="ru-RU" sz="1400"/>
        </a:p>
      </dgm:t>
    </dgm:pt>
    <dgm:pt modelId="{62F22F46-97B3-4776-9088-8B2D67E1DD78}" type="parTrans" cxnId="{62680DEC-9C34-439E-B5E6-62FFB572AD0F}">
      <dgm:prSet/>
      <dgm:spPr/>
      <dgm:t>
        <a:bodyPr/>
        <a:lstStyle/>
        <a:p>
          <a:endParaRPr lang="ru-RU"/>
        </a:p>
      </dgm:t>
    </dgm:pt>
    <dgm:pt modelId="{EF0EA7DB-F32A-4220-89A0-6BB29D5CB53B}" type="sibTrans" cxnId="{62680DEC-9C34-439E-B5E6-62FFB572AD0F}">
      <dgm:prSet/>
      <dgm:spPr/>
      <dgm:t>
        <a:bodyPr/>
        <a:lstStyle/>
        <a:p>
          <a:endParaRPr lang="ru-RU"/>
        </a:p>
      </dgm:t>
    </dgm:pt>
    <dgm:pt modelId="{BFF29C8B-E435-4586-9B3B-5CD319718742}">
      <dgm:prSet/>
      <dgm:spPr/>
      <dgm:t>
        <a:bodyPr/>
        <a:lstStyle/>
        <a:p>
          <a:endParaRPr lang="ru-RU" sz="1400"/>
        </a:p>
      </dgm:t>
    </dgm:pt>
    <dgm:pt modelId="{419C7814-EE9B-426A-A5E9-042BFEFACDAA}" type="parTrans" cxnId="{79ED8E35-A2BE-4B2E-9069-4F2BA267B33D}">
      <dgm:prSet/>
      <dgm:spPr/>
      <dgm:t>
        <a:bodyPr/>
        <a:lstStyle/>
        <a:p>
          <a:endParaRPr lang="ru-RU"/>
        </a:p>
      </dgm:t>
    </dgm:pt>
    <dgm:pt modelId="{C7795094-6DB5-4D91-9F9E-0C5AD0001A30}" type="sibTrans" cxnId="{79ED8E35-A2BE-4B2E-9069-4F2BA267B33D}">
      <dgm:prSet/>
      <dgm:spPr/>
      <dgm:t>
        <a:bodyPr/>
        <a:lstStyle/>
        <a:p>
          <a:endParaRPr lang="ru-RU"/>
        </a:p>
      </dgm:t>
    </dgm:pt>
    <dgm:pt modelId="{28FD6451-45F9-4296-BBCE-E3E90B8102E0}">
      <dgm:prSet/>
      <dgm:spPr/>
      <dgm:t>
        <a:bodyPr/>
        <a:lstStyle/>
        <a:p>
          <a:endParaRPr lang="ru-RU" sz="1400"/>
        </a:p>
      </dgm:t>
    </dgm:pt>
    <dgm:pt modelId="{2F72FD44-569C-476B-8044-6892A8D39D54}" type="parTrans" cxnId="{199ADF5D-5788-40B1-AA66-A9206F28E623}">
      <dgm:prSet/>
      <dgm:spPr/>
      <dgm:t>
        <a:bodyPr/>
        <a:lstStyle/>
        <a:p>
          <a:endParaRPr lang="ru-RU"/>
        </a:p>
      </dgm:t>
    </dgm:pt>
    <dgm:pt modelId="{54EBC7FE-99CE-43D4-B909-844D90D79D25}" type="sibTrans" cxnId="{199ADF5D-5788-40B1-AA66-A9206F28E623}">
      <dgm:prSet/>
      <dgm:spPr/>
      <dgm:t>
        <a:bodyPr/>
        <a:lstStyle/>
        <a:p>
          <a:endParaRPr lang="ru-RU"/>
        </a:p>
      </dgm:t>
    </dgm:pt>
    <dgm:pt modelId="{54969B65-E0AB-4F14-8FAC-AC3A53C308A4}">
      <dgm:prSet/>
      <dgm:spPr/>
      <dgm:t>
        <a:bodyPr/>
        <a:lstStyle/>
        <a:p>
          <a:endParaRPr lang="ru-RU" sz="1400"/>
        </a:p>
      </dgm:t>
    </dgm:pt>
    <dgm:pt modelId="{1A8C79CC-737D-47B3-9125-BF9E52A9ED44}" type="parTrans" cxnId="{D7C32E66-81EA-4D82-A505-FE7E733AE619}">
      <dgm:prSet/>
      <dgm:spPr/>
      <dgm:t>
        <a:bodyPr/>
        <a:lstStyle/>
        <a:p>
          <a:endParaRPr lang="ru-RU"/>
        </a:p>
      </dgm:t>
    </dgm:pt>
    <dgm:pt modelId="{A4E8447A-2906-4868-9FB8-53A78A892423}" type="sibTrans" cxnId="{D7C32E66-81EA-4D82-A505-FE7E733AE619}">
      <dgm:prSet/>
      <dgm:spPr/>
      <dgm:t>
        <a:bodyPr/>
        <a:lstStyle/>
        <a:p>
          <a:endParaRPr lang="ru-RU"/>
        </a:p>
      </dgm:t>
    </dgm:pt>
    <dgm:pt modelId="{4DEE234A-F768-4B72-9D96-AB0E984D0FB0}">
      <dgm:prSet/>
      <dgm:spPr/>
      <dgm:t>
        <a:bodyPr/>
        <a:lstStyle/>
        <a:p>
          <a:endParaRPr lang="ru-RU" sz="1400"/>
        </a:p>
      </dgm:t>
    </dgm:pt>
    <dgm:pt modelId="{1493922C-B4E1-4ADB-B1BD-D593609F293B}" type="parTrans" cxnId="{6AF933AA-2057-4700-99BF-1DC996F2DA47}">
      <dgm:prSet/>
      <dgm:spPr/>
      <dgm:t>
        <a:bodyPr/>
        <a:lstStyle/>
        <a:p>
          <a:endParaRPr lang="ru-RU"/>
        </a:p>
      </dgm:t>
    </dgm:pt>
    <dgm:pt modelId="{C886C9CC-4E17-49C8-965F-8B6531D0AE20}" type="sibTrans" cxnId="{6AF933AA-2057-4700-99BF-1DC996F2DA47}">
      <dgm:prSet/>
      <dgm:spPr/>
      <dgm:t>
        <a:bodyPr/>
        <a:lstStyle/>
        <a:p>
          <a:endParaRPr lang="ru-RU"/>
        </a:p>
      </dgm:t>
    </dgm:pt>
    <dgm:pt modelId="{6ECB981E-F085-4D98-9472-2BE577BE507B}">
      <dgm:prSet/>
      <dgm:spPr/>
      <dgm:t>
        <a:bodyPr/>
        <a:lstStyle/>
        <a:p>
          <a:endParaRPr lang="ru-RU" sz="1400"/>
        </a:p>
      </dgm:t>
    </dgm:pt>
    <dgm:pt modelId="{EC7F1BEB-B370-461E-8CB4-1ECA98D18C84}" type="parTrans" cxnId="{6E64CDD4-DD55-4879-97F3-53C289B68D18}">
      <dgm:prSet/>
      <dgm:spPr/>
      <dgm:t>
        <a:bodyPr/>
        <a:lstStyle/>
        <a:p>
          <a:endParaRPr lang="ru-RU"/>
        </a:p>
      </dgm:t>
    </dgm:pt>
    <dgm:pt modelId="{D3D34119-1DE8-4F0A-9806-7E2D0E5E3C70}" type="sibTrans" cxnId="{6E64CDD4-DD55-4879-97F3-53C289B68D18}">
      <dgm:prSet/>
      <dgm:spPr/>
      <dgm:t>
        <a:bodyPr/>
        <a:lstStyle/>
        <a:p>
          <a:endParaRPr lang="ru-RU"/>
        </a:p>
      </dgm:t>
    </dgm:pt>
    <dgm:pt modelId="{741C1C53-ADB0-4601-9C21-1AAE68E9BA77}">
      <dgm:prSet/>
      <dgm:spPr/>
      <dgm:t>
        <a:bodyPr/>
        <a:lstStyle/>
        <a:p>
          <a:endParaRPr lang="ru-RU" sz="1400"/>
        </a:p>
      </dgm:t>
    </dgm:pt>
    <dgm:pt modelId="{787F8F0E-AB9C-4B5E-8FD0-E0A17B99B8FC}" type="parTrans" cxnId="{46FABFBB-B13D-4D4A-BA26-7776B7A45EE0}">
      <dgm:prSet/>
      <dgm:spPr/>
      <dgm:t>
        <a:bodyPr/>
        <a:lstStyle/>
        <a:p>
          <a:endParaRPr lang="ru-RU"/>
        </a:p>
      </dgm:t>
    </dgm:pt>
    <dgm:pt modelId="{D3BA8B9C-BFDD-42F1-9379-2D68E54701DB}" type="sibTrans" cxnId="{46FABFBB-B13D-4D4A-BA26-7776B7A45EE0}">
      <dgm:prSet/>
      <dgm:spPr/>
      <dgm:t>
        <a:bodyPr/>
        <a:lstStyle/>
        <a:p>
          <a:endParaRPr lang="ru-RU"/>
        </a:p>
      </dgm:t>
    </dgm:pt>
    <dgm:pt modelId="{2EE46889-1A09-4806-B089-801B04171E60}">
      <dgm:prSet/>
      <dgm:spPr/>
      <dgm:t>
        <a:bodyPr/>
        <a:lstStyle/>
        <a:p>
          <a:endParaRPr lang="ru-RU" sz="1400"/>
        </a:p>
      </dgm:t>
    </dgm:pt>
    <dgm:pt modelId="{A6000D43-5024-43C0-8574-7AEB0E68720C}" type="parTrans" cxnId="{A1F87E69-0B9E-448D-B0F8-A8DE77958EE7}">
      <dgm:prSet/>
      <dgm:spPr/>
      <dgm:t>
        <a:bodyPr/>
        <a:lstStyle/>
        <a:p>
          <a:endParaRPr lang="ru-RU"/>
        </a:p>
      </dgm:t>
    </dgm:pt>
    <dgm:pt modelId="{67DDBE8F-98D4-49F8-8FAB-FF2F0E4F950D}" type="sibTrans" cxnId="{A1F87E69-0B9E-448D-B0F8-A8DE77958EE7}">
      <dgm:prSet/>
      <dgm:spPr/>
      <dgm:t>
        <a:bodyPr/>
        <a:lstStyle/>
        <a:p>
          <a:endParaRPr lang="ru-RU"/>
        </a:p>
      </dgm:t>
    </dgm:pt>
    <dgm:pt modelId="{25B3D20E-8C0E-4C2C-A1AE-43D70FFB634B}">
      <dgm:prSet custT="1"/>
      <dgm:spPr/>
      <dgm:t>
        <a:bodyPr/>
        <a:lstStyle/>
        <a:p>
          <a:endParaRPr lang="ru-RU" dirty="0"/>
        </a:p>
      </dgm:t>
    </dgm:pt>
    <dgm:pt modelId="{C3782B01-4696-418E-BE64-DADE56EBFF31}" type="parTrans" cxnId="{2C137163-111D-4812-92DA-EC3D22BEA46E}">
      <dgm:prSet/>
      <dgm:spPr/>
      <dgm:t>
        <a:bodyPr/>
        <a:lstStyle/>
        <a:p>
          <a:endParaRPr lang="ru-RU"/>
        </a:p>
      </dgm:t>
    </dgm:pt>
    <dgm:pt modelId="{FB988707-5D90-4C03-B580-032735AC3BEA}" type="sibTrans" cxnId="{2C137163-111D-4812-92DA-EC3D22BEA46E}">
      <dgm:prSet/>
      <dgm:spPr/>
      <dgm:t>
        <a:bodyPr/>
        <a:lstStyle/>
        <a:p>
          <a:endParaRPr lang="ru-RU"/>
        </a:p>
      </dgm:t>
    </dgm:pt>
    <dgm:pt modelId="{3AF60ACA-A881-435D-A6E2-EE1FEC7011EC}">
      <dgm:prSet custT="1"/>
      <dgm:spPr/>
      <dgm:t>
        <a:bodyPr/>
        <a:lstStyle/>
        <a:p>
          <a:endParaRPr lang="ru-RU" dirty="0"/>
        </a:p>
      </dgm:t>
    </dgm:pt>
    <dgm:pt modelId="{CE88A06A-FD43-479C-9FDD-11B4EF6FCB95}" type="parTrans" cxnId="{A740DEDB-C8A0-44CC-8EA9-E9C2F5F17F2E}">
      <dgm:prSet/>
      <dgm:spPr/>
      <dgm:t>
        <a:bodyPr/>
        <a:lstStyle/>
        <a:p>
          <a:endParaRPr lang="ru-RU"/>
        </a:p>
      </dgm:t>
    </dgm:pt>
    <dgm:pt modelId="{991CE131-6B35-4C7E-8827-D8684AB4C8E5}" type="sibTrans" cxnId="{A740DEDB-C8A0-44CC-8EA9-E9C2F5F17F2E}">
      <dgm:prSet/>
      <dgm:spPr/>
      <dgm:t>
        <a:bodyPr/>
        <a:lstStyle/>
        <a:p>
          <a:endParaRPr lang="ru-RU"/>
        </a:p>
      </dgm:t>
    </dgm:pt>
    <dgm:pt modelId="{D3913F27-E24C-40CD-AFE9-DDAE93138E32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Общегосударственные вопросы  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9 146,888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тыс. руб. 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41,82 %</a:t>
          </a:r>
        </a:p>
      </dgm:t>
    </dgm:pt>
    <dgm:pt modelId="{CB8E9DCB-886A-4917-B75A-D6CABEF1A2D5}" type="sibTrans" cxnId="{67B53CC9-EAD6-4807-A826-60948956F28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F986B101-2D04-4E3D-8735-12066002DCA2}" type="parTrans" cxnId="{67B53CC9-EAD6-4807-A826-60948956F288}">
      <dgm:prSet custT="1"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6A1BDBE-B799-45DE-8DF1-D0A56A293435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Жилищно-коммунальное хозяйство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10 687,034 тыс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. руб.</a:t>
          </a:r>
        </a:p>
        <a:p>
          <a:pPr>
            <a:spcAft>
              <a:spcPts val="0"/>
            </a:spcAft>
          </a:pP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48,87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%</a:t>
          </a:r>
        </a:p>
        <a:p>
          <a:pPr>
            <a:spcAft>
              <a:spcPts val="0"/>
            </a:spcAft>
          </a:pPr>
          <a:endParaRPr lang="ru-RU" sz="1400" dirty="0" smtClean="0">
            <a:effectLst/>
            <a:latin typeface="Times New Roman" pitchFamily="18" charset="0"/>
            <a:cs typeface="Times New Roman" pitchFamily="18" charset="0"/>
          </a:endParaRPr>
        </a:p>
        <a:p>
          <a:pPr>
            <a:spcAft>
              <a:spcPts val="0"/>
            </a:spcAft>
          </a:pPr>
          <a:endParaRPr lang="ru-RU" sz="1400" dirty="0" smtClean="0">
            <a:effectLst/>
            <a:latin typeface="Times New Roman" pitchFamily="18" charset="0"/>
            <a:cs typeface="Times New Roman" pitchFamily="18" charset="0"/>
          </a:endParaRPr>
        </a:p>
      </dgm:t>
    </dgm:pt>
    <dgm:pt modelId="{B358B0F7-9D28-4C8F-9C22-734A2FEDCC8D}" type="sibTrans" cxnId="{D015EBAF-0B0F-4D0A-8F07-38D39946D720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7FE7A46F-F120-46C2-8441-BB1D9BA17B40}" type="parTrans" cxnId="{D015EBAF-0B0F-4D0A-8F07-38D39946D720}">
      <dgm:prSet custT="1"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C4E895A-5CB6-4776-9D34-BC12EF08CF61}" type="pres">
      <dgm:prSet presAssocID="{1F8E4B7B-3190-492B-BA7B-9B52CE7D79BE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2672531-8C33-499F-A8B8-1F76FA72B8E1}" type="pres">
      <dgm:prSet presAssocID="{B179D74B-D7BA-4ED1-A72F-D0DA76E8417A}" presName="centerShape" presStyleLbl="node0" presStyleIdx="0" presStyleCnt="1" custScaleX="101236" custScaleY="64665" custLinFactNeighborX="-4748" custLinFactNeighborY="6789"/>
      <dgm:spPr/>
      <dgm:t>
        <a:bodyPr/>
        <a:lstStyle/>
        <a:p>
          <a:endParaRPr lang="ru-RU"/>
        </a:p>
      </dgm:t>
    </dgm:pt>
    <dgm:pt modelId="{2CB797D3-131D-4B40-8D1C-3C0BCCD4E26A}" type="pres">
      <dgm:prSet presAssocID="{607EE9E9-D002-42FE-B74D-D945412804DF}" presName="Name9" presStyleLbl="parChTrans1D2" presStyleIdx="0" presStyleCnt="5"/>
      <dgm:spPr/>
      <dgm:t>
        <a:bodyPr/>
        <a:lstStyle/>
        <a:p>
          <a:endParaRPr lang="ru-RU"/>
        </a:p>
      </dgm:t>
    </dgm:pt>
    <dgm:pt modelId="{9C4E9843-91FB-4B66-AD05-A718EA51A920}" type="pres">
      <dgm:prSet presAssocID="{607EE9E9-D002-42FE-B74D-D945412804DF}" presName="connTx" presStyleLbl="parChTrans1D2" presStyleIdx="0" presStyleCnt="5"/>
      <dgm:spPr/>
      <dgm:t>
        <a:bodyPr/>
        <a:lstStyle/>
        <a:p>
          <a:endParaRPr lang="ru-RU"/>
        </a:p>
      </dgm:t>
    </dgm:pt>
    <dgm:pt modelId="{9F81A141-1B04-4A03-B238-37F7A90993F2}" type="pres">
      <dgm:prSet presAssocID="{065A3735-5D80-4FA3-B867-379611BFBD38}" presName="node" presStyleLbl="node1" presStyleIdx="0" presStyleCnt="5" custScaleX="88823" custScaleY="75295" custRadScaleRad="89248" custRadScaleInc="4547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F81971-61A1-4CB0-8EEA-38BD69D84A68}" type="pres">
      <dgm:prSet presAssocID="{15828F25-D9DC-474E-BDB7-D0C96BB09D53}" presName="Name9" presStyleLbl="parChTrans1D2" presStyleIdx="1" presStyleCnt="5"/>
      <dgm:spPr/>
      <dgm:t>
        <a:bodyPr/>
        <a:lstStyle/>
        <a:p>
          <a:endParaRPr lang="ru-RU"/>
        </a:p>
      </dgm:t>
    </dgm:pt>
    <dgm:pt modelId="{40A4609C-9060-46DB-B6FB-91E6E6B2159D}" type="pres">
      <dgm:prSet presAssocID="{15828F25-D9DC-474E-BDB7-D0C96BB09D53}" presName="connTx" presStyleLbl="parChTrans1D2" presStyleIdx="1" presStyleCnt="5"/>
      <dgm:spPr/>
      <dgm:t>
        <a:bodyPr/>
        <a:lstStyle/>
        <a:p>
          <a:endParaRPr lang="ru-RU"/>
        </a:p>
      </dgm:t>
    </dgm:pt>
    <dgm:pt modelId="{B4689F4D-C616-4B5A-AB08-969AFEC6F29C}" type="pres">
      <dgm:prSet presAssocID="{5A305073-4AE3-4F5A-9103-E20EE30AA624}" presName="node" presStyleLbl="node1" presStyleIdx="1" presStyleCnt="5" custScaleX="90108" custScaleY="77949" custRadScaleRad="109559" custRadScaleInc="41995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E479B8-58DF-48DD-AC0B-D0C5FC6877CB}" type="pres">
      <dgm:prSet presAssocID="{7FE7A46F-F120-46C2-8441-BB1D9BA17B40}" presName="Name9" presStyleLbl="parChTrans1D2" presStyleIdx="2" presStyleCnt="5"/>
      <dgm:spPr/>
      <dgm:t>
        <a:bodyPr/>
        <a:lstStyle/>
        <a:p>
          <a:endParaRPr lang="ru-RU"/>
        </a:p>
      </dgm:t>
    </dgm:pt>
    <dgm:pt modelId="{6CEA8AA8-969F-4D16-AA37-493DEC7B2497}" type="pres">
      <dgm:prSet presAssocID="{7FE7A46F-F120-46C2-8441-BB1D9BA17B40}" presName="connTx" presStyleLbl="parChTrans1D2" presStyleIdx="2" presStyleCnt="5"/>
      <dgm:spPr/>
      <dgm:t>
        <a:bodyPr/>
        <a:lstStyle/>
        <a:p>
          <a:endParaRPr lang="ru-RU"/>
        </a:p>
      </dgm:t>
    </dgm:pt>
    <dgm:pt modelId="{A6529843-AF44-44C9-93DF-E3B0991FDD04}" type="pres">
      <dgm:prSet presAssocID="{C6A1BDBE-B799-45DE-8DF1-D0A56A293435}" presName="node" presStyleLbl="node1" presStyleIdx="2" presStyleCnt="5" custScaleX="130373" custScaleY="86605" custRadScaleRad="133053" custRadScaleInc="-1560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D811FC-7971-4430-8A28-1798A91448B2}" type="pres">
      <dgm:prSet presAssocID="{F986B101-2D04-4E3D-8735-12066002DCA2}" presName="Name9" presStyleLbl="parChTrans1D2" presStyleIdx="3" presStyleCnt="5"/>
      <dgm:spPr/>
      <dgm:t>
        <a:bodyPr/>
        <a:lstStyle/>
        <a:p>
          <a:endParaRPr lang="ru-RU"/>
        </a:p>
      </dgm:t>
    </dgm:pt>
    <dgm:pt modelId="{DF6EDE72-0B1B-4A13-B586-C939D94F44B0}" type="pres">
      <dgm:prSet presAssocID="{F986B101-2D04-4E3D-8735-12066002DCA2}" presName="connTx" presStyleLbl="parChTrans1D2" presStyleIdx="3" presStyleCnt="5"/>
      <dgm:spPr/>
      <dgm:t>
        <a:bodyPr/>
        <a:lstStyle/>
        <a:p>
          <a:endParaRPr lang="ru-RU"/>
        </a:p>
      </dgm:t>
    </dgm:pt>
    <dgm:pt modelId="{B73BB58B-01B7-42F4-9905-9F1B2B2B2E86}" type="pres">
      <dgm:prSet presAssocID="{D3913F27-E24C-40CD-AFE9-DDAE93138E32}" presName="node" presStyleLbl="node1" presStyleIdx="3" presStyleCnt="5" custScaleX="153876" custScaleY="154735" custRadScaleRad="126436" custRadScaleInc="1950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A04AD7-3C30-42FD-9169-981E636C19E5}" type="pres">
      <dgm:prSet presAssocID="{4199C120-FE21-41AC-9A33-F6885A63D66E}" presName="Name9" presStyleLbl="parChTrans1D2" presStyleIdx="4" presStyleCnt="5"/>
      <dgm:spPr/>
      <dgm:t>
        <a:bodyPr/>
        <a:lstStyle/>
        <a:p>
          <a:endParaRPr lang="ru-RU"/>
        </a:p>
      </dgm:t>
    </dgm:pt>
    <dgm:pt modelId="{ACABAC21-A12D-4CBC-B952-3A73C95768F1}" type="pres">
      <dgm:prSet presAssocID="{4199C120-FE21-41AC-9A33-F6885A63D66E}" presName="connTx" presStyleLbl="parChTrans1D2" presStyleIdx="4" presStyleCnt="5"/>
      <dgm:spPr/>
      <dgm:t>
        <a:bodyPr/>
        <a:lstStyle/>
        <a:p>
          <a:endParaRPr lang="ru-RU"/>
        </a:p>
      </dgm:t>
    </dgm:pt>
    <dgm:pt modelId="{21AB2C71-7445-44F1-88DA-8920B87614F7}" type="pres">
      <dgm:prSet presAssocID="{C3B366E1-35BE-4501-9211-79E56F24F0B1}" presName="node" presStyleLbl="node1" presStyleIdx="4" presStyleCnt="5" custScaleX="95053" custScaleY="88857" custRadScaleRad="59697" custRadScaleInc="2284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164A788-6293-460F-AB4E-C0C09D453A22}" type="presOf" srcId="{D3913F27-E24C-40CD-AFE9-DDAE93138E32}" destId="{B73BB58B-01B7-42F4-9905-9F1B2B2B2E86}" srcOrd="0" destOrd="0" presId="urn:microsoft.com/office/officeart/2005/8/layout/radial1"/>
    <dgm:cxn modelId="{60185E75-EC8A-4385-B6FE-D82C822DD182}" type="presOf" srcId="{065A3735-5D80-4FA3-B867-379611BFBD38}" destId="{9F81A141-1B04-4A03-B238-37F7A90993F2}" srcOrd="0" destOrd="0" presId="urn:microsoft.com/office/officeart/2005/8/layout/radial1"/>
    <dgm:cxn modelId="{6BC45B9F-0133-4489-BFF5-D40EEBB28EE4}" type="presOf" srcId="{C6A1BDBE-B799-45DE-8DF1-D0A56A293435}" destId="{A6529843-AF44-44C9-93DF-E3B0991FDD04}" srcOrd="0" destOrd="0" presId="urn:microsoft.com/office/officeart/2005/8/layout/radial1"/>
    <dgm:cxn modelId="{A8874F13-6538-48E1-A11B-C8286704D7D5}" srcId="{1F8E4B7B-3190-492B-BA7B-9B52CE7D79BE}" destId="{5A1914C5-A470-4C7F-BD45-3BF4A505E61B}" srcOrd="3" destOrd="0" parTransId="{71F6EE6C-D40F-43B8-9966-BC7473CFE9A1}" sibTransId="{FA038D41-E7F2-46FE-BE06-27D296653FF9}"/>
    <dgm:cxn modelId="{46FABFBB-B13D-4D4A-BA26-7776B7A45EE0}" srcId="{1F8E4B7B-3190-492B-BA7B-9B52CE7D79BE}" destId="{741C1C53-ADB0-4601-9C21-1AAE68E9BA77}" srcOrd="12" destOrd="0" parTransId="{787F8F0E-AB9C-4B5E-8FD0-E0A17B99B8FC}" sibTransId="{D3BA8B9C-BFDD-42F1-9379-2D68E54701DB}"/>
    <dgm:cxn modelId="{FB20F822-177B-4BA5-8D63-A940CF701DD6}" srcId="{1F8E4B7B-3190-492B-BA7B-9B52CE7D79BE}" destId="{B179D74B-D7BA-4ED1-A72F-D0DA76E8417A}" srcOrd="0" destOrd="0" parTransId="{2593081F-B3F6-458C-9839-9366C7AB704F}" sibTransId="{C467CE14-FCF4-4A26-A9B5-33DBF19BA512}"/>
    <dgm:cxn modelId="{52AFCB39-3CD9-4487-A152-78F2C4A5F68A}" type="presOf" srcId="{7FE7A46F-F120-46C2-8441-BB1D9BA17B40}" destId="{6CEA8AA8-969F-4D16-AA37-493DEC7B2497}" srcOrd="1" destOrd="0" presId="urn:microsoft.com/office/officeart/2005/8/layout/radial1"/>
    <dgm:cxn modelId="{5C6AED8C-B262-4D81-8AA5-1A89B7BF94A5}" type="presOf" srcId="{607EE9E9-D002-42FE-B74D-D945412804DF}" destId="{9C4E9843-91FB-4B66-AD05-A718EA51A920}" srcOrd="1" destOrd="0" presId="urn:microsoft.com/office/officeart/2005/8/layout/radial1"/>
    <dgm:cxn modelId="{D7C32E66-81EA-4D82-A505-FE7E733AE619}" srcId="{1F8E4B7B-3190-492B-BA7B-9B52CE7D79BE}" destId="{54969B65-E0AB-4F14-8FAC-AC3A53C308A4}" srcOrd="9" destOrd="0" parTransId="{1A8C79CC-737D-47B3-9125-BF9E52A9ED44}" sibTransId="{A4E8447A-2906-4868-9FB8-53A78A892423}"/>
    <dgm:cxn modelId="{1B2D08A9-FD2B-4C26-B84F-A6C6038E479D}" srcId="{B179D74B-D7BA-4ED1-A72F-D0DA76E8417A}" destId="{C3B366E1-35BE-4501-9211-79E56F24F0B1}" srcOrd="4" destOrd="0" parTransId="{4199C120-FE21-41AC-9A33-F6885A63D66E}" sibTransId="{AB4F022C-2B6F-4D5A-8949-0266BBDB6FAD}"/>
    <dgm:cxn modelId="{C8DACB77-326E-413F-8542-5BF1BC9081CE}" type="presOf" srcId="{15828F25-D9DC-474E-BDB7-D0C96BB09D53}" destId="{40A4609C-9060-46DB-B6FB-91E6E6B2159D}" srcOrd="1" destOrd="0" presId="urn:microsoft.com/office/officeart/2005/8/layout/radial1"/>
    <dgm:cxn modelId="{6E64CDD4-DD55-4879-97F3-53C289B68D18}" srcId="{1F8E4B7B-3190-492B-BA7B-9B52CE7D79BE}" destId="{6ECB981E-F085-4D98-9472-2BE577BE507B}" srcOrd="11" destOrd="0" parTransId="{EC7F1BEB-B370-461E-8CB4-1ECA98D18C84}" sibTransId="{D3D34119-1DE8-4F0A-9806-7E2D0E5E3C70}"/>
    <dgm:cxn modelId="{199ADF5D-5788-40B1-AA66-A9206F28E623}" srcId="{1F8E4B7B-3190-492B-BA7B-9B52CE7D79BE}" destId="{28FD6451-45F9-4296-BBCE-E3E90B8102E0}" srcOrd="8" destOrd="0" parTransId="{2F72FD44-569C-476B-8044-6892A8D39D54}" sibTransId="{54EBC7FE-99CE-43D4-B909-844D90D79D25}"/>
    <dgm:cxn modelId="{C74358BA-7E63-4FCC-B6B9-50D46A881993}" type="presOf" srcId="{B179D74B-D7BA-4ED1-A72F-D0DA76E8417A}" destId="{22672531-8C33-499F-A8B8-1F76FA72B8E1}" srcOrd="0" destOrd="0" presId="urn:microsoft.com/office/officeart/2005/8/layout/radial1"/>
    <dgm:cxn modelId="{6AF933AA-2057-4700-99BF-1DC996F2DA47}" srcId="{1F8E4B7B-3190-492B-BA7B-9B52CE7D79BE}" destId="{4DEE234A-F768-4B72-9D96-AB0E984D0FB0}" srcOrd="10" destOrd="0" parTransId="{1493922C-B4E1-4ADB-B1BD-D593609F293B}" sibTransId="{C886C9CC-4E17-49C8-965F-8B6531D0AE20}"/>
    <dgm:cxn modelId="{772AAF1E-BAD1-4AC7-A11E-46EFCFCC3F45}" srcId="{1F8E4B7B-3190-492B-BA7B-9B52CE7D79BE}" destId="{F62287E6-B8D7-4BF8-B2CD-9BB47DA6CC3F}" srcOrd="5" destOrd="0" parTransId="{784B67E4-7427-485C-964B-FC04C79BA646}" sibTransId="{DEDA7E1E-93E9-4BE0-8563-B2A55B7186D9}"/>
    <dgm:cxn modelId="{3B63E48E-8750-4538-AAD4-FC4888F20A57}" type="presOf" srcId="{1F8E4B7B-3190-492B-BA7B-9B52CE7D79BE}" destId="{FC4E895A-5CB6-4776-9D34-BC12EF08CF61}" srcOrd="0" destOrd="0" presId="urn:microsoft.com/office/officeart/2005/8/layout/radial1"/>
    <dgm:cxn modelId="{AA3F12DE-7769-493E-99C9-8E1AE246D8A2}" type="presOf" srcId="{C3B366E1-35BE-4501-9211-79E56F24F0B1}" destId="{21AB2C71-7445-44F1-88DA-8920B87614F7}" srcOrd="0" destOrd="0" presId="urn:microsoft.com/office/officeart/2005/8/layout/radial1"/>
    <dgm:cxn modelId="{E94CFA2C-D32B-4AC5-B421-08D7915EF52D}" type="presOf" srcId="{4199C120-FE21-41AC-9A33-F6885A63D66E}" destId="{38A04AD7-3C30-42FD-9169-981E636C19E5}" srcOrd="0" destOrd="0" presId="urn:microsoft.com/office/officeart/2005/8/layout/radial1"/>
    <dgm:cxn modelId="{2C137163-111D-4812-92DA-EC3D22BEA46E}" srcId="{1F8E4B7B-3190-492B-BA7B-9B52CE7D79BE}" destId="{25B3D20E-8C0E-4C2C-A1AE-43D70FFB634B}" srcOrd="1" destOrd="0" parTransId="{C3782B01-4696-418E-BE64-DADE56EBFF31}" sibTransId="{FB988707-5D90-4C03-B580-032735AC3BEA}"/>
    <dgm:cxn modelId="{D015EBAF-0B0F-4D0A-8F07-38D39946D720}" srcId="{B179D74B-D7BA-4ED1-A72F-D0DA76E8417A}" destId="{C6A1BDBE-B799-45DE-8DF1-D0A56A293435}" srcOrd="2" destOrd="0" parTransId="{7FE7A46F-F120-46C2-8441-BB1D9BA17B40}" sibTransId="{B358B0F7-9D28-4C8F-9C22-734A2FEDCC8D}"/>
    <dgm:cxn modelId="{4C94AE3E-64F4-43B3-855B-8CCF98556C45}" type="presOf" srcId="{15828F25-D9DC-474E-BDB7-D0C96BB09D53}" destId="{09F81971-61A1-4CB0-8EEA-38BD69D84A68}" srcOrd="0" destOrd="0" presId="urn:microsoft.com/office/officeart/2005/8/layout/radial1"/>
    <dgm:cxn modelId="{79ED8E35-A2BE-4B2E-9069-4F2BA267B33D}" srcId="{1F8E4B7B-3190-492B-BA7B-9B52CE7D79BE}" destId="{BFF29C8B-E435-4586-9B3B-5CD319718742}" srcOrd="7" destOrd="0" parTransId="{419C7814-EE9B-426A-A5E9-042BFEFACDAA}" sibTransId="{C7795094-6DB5-4D91-9F9E-0C5AD0001A30}"/>
    <dgm:cxn modelId="{62680DEC-9C34-439E-B5E6-62FFB572AD0F}" srcId="{1F8E4B7B-3190-492B-BA7B-9B52CE7D79BE}" destId="{3FAF614F-E111-4CCB-86C3-AD6B6950CF5A}" srcOrd="6" destOrd="0" parTransId="{62F22F46-97B3-4776-9088-8B2D67E1DD78}" sibTransId="{EF0EA7DB-F32A-4220-89A0-6BB29D5CB53B}"/>
    <dgm:cxn modelId="{52CBE0F3-A358-4774-95B4-9D1067C3C687}" type="presOf" srcId="{F986B101-2D04-4E3D-8735-12066002DCA2}" destId="{E5D811FC-7971-4430-8A28-1798A91448B2}" srcOrd="0" destOrd="0" presId="urn:microsoft.com/office/officeart/2005/8/layout/radial1"/>
    <dgm:cxn modelId="{A740DEDB-C8A0-44CC-8EA9-E9C2F5F17F2E}" srcId="{1F8E4B7B-3190-492B-BA7B-9B52CE7D79BE}" destId="{3AF60ACA-A881-435D-A6E2-EE1FEC7011EC}" srcOrd="2" destOrd="0" parTransId="{CE88A06A-FD43-479C-9FDD-11B4EF6FCB95}" sibTransId="{991CE131-6B35-4C7E-8827-D8684AB4C8E5}"/>
    <dgm:cxn modelId="{301ADCE0-913D-4BAA-BFE9-E6D4ECC067ED}" type="presOf" srcId="{607EE9E9-D002-42FE-B74D-D945412804DF}" destId="{2CB797D3-131D-4B40-8D1C-3C0BCCD4E26A}" srcOrd="0" destOrd="0" presId="urn:microsoft.com/office/officeart/2005/8/layout/radial1"/>
    <dgm:cxn modelId="{A5730D9D-FC61-48BE-8A1B-6BC6D415EAEF}" type="presOf" srcId="{5A305073-4AE3-4F5A-9103-E20EE30AA624}" destId="{B4689F4D-C616-4B5A-AB08-969AFEC6F29C}" srcOrd="0" destOrd="0" presId="urn:microsoft.com/office/officeart/2005/8/layout/radial1"/>
    <dgm:cxn modelId="{B6EBD744-2FC9-4DB6-AADB-A0DC8052B6D6}" srcId="{1F8E4B7B-3190-492B-BA7B-9B52CE7D79BE}" destId="{DAB78C95-2ABE-43A1-8C52-982D711CBBD3}" srcOrd="4" destOrd="0" parTransId="{68E9A88C-222F-4CBE-8233-E72B4E8D0964}" sibTransId="{6F327190-DB13-42A5-981B-3AAC049E85D9}"/>
    <dgm:cxn modelId="{A1F87E69-0B9E-448D-B0F8-A8DE77958EE7}" srcId="{1F8E4B7B-3190-492B-BA7B-9B52CE7D79BE}" destId="{2EE46889-1A09-4806-B089-801B04171E60}" srcOrd="13" destOrd="0" parTransId="{A6000D43-5024-43C0-8574-7AEB0E68720C}" sibTransId="{67DDBE8F-98D4-49F8-8FAB-FF2F0E4F950D}"/>
    <dgm:cxn modelId="{7137736C-5E12-4523-8F78-40B7CBB29D34}" type="presOf" srcId="{F986B101-2D04-4E3D-8735-12066002DCA2}" destId="{DF6EDE72-0B1B-4A13-B586-C939D94F44B0}" srcOrd="1" destOrd="0" presId="urn:microsoft.com/office/officeart/2005/8/layout/radial1"/>
    <dgm:cxn modelId="{9DDCB574-C2D5-4946-873C-19D8803DF5FA}" type="presOf" srcId="{7FE7A46F-F120-46C2-8441-BB1D9BA17B40}" destId="{6CE479B8-58DF-48DD-AC0B-D0C5FC6877CB}" srcOrd="0" destOrd="0" presId="urn:microsoft.com/office/officeart/2005/8/layout/radial1"/>
    <dgm:cxn modelId="{3CCC519B-3654-49C7-866D-91000212BC6A}" srcId="{B179D74B-D7BA-4ED1-A72F-D0DA76E8417A}" destId="{065A3735-5D80-4FA3-B867-379611BFBD38}" srcOrd="0" destOrd="0" parTransId="{607EE9E9-D002-42FE-B74D-D945412804DF}" sibTransId="{44CB75F3-3FAE-4B6F-BF71-2569BC52F44B}"/>
    <dgm:cxn modelId="{1AB39086-C25E-4ABE-878B-C30FE6484202}" srcId="{B179D74B-D7BA-4ED1-A72F-D0DA76E8417A}" destId="{5A305073-4AE3-4F5A-9103-E20EE30AA624}" srcOrd="1" destOrd="0" parTransId="{15828F25-D9DC-474E-BDB7-D0C96BB09D53}" sibTransId="{E9C62FCB-D719-489F-AD23-B2692E2F13DF}"/>
    <dgm:cxn modelId="{67B53CC9-EAD6-4807-A826-60948956F288}" srcId="{B179D74B-D7BA-4ED1-A72F-D0DA76E8417A}" destId="{D3913F27-E24C-40CD-AFE9-DDAE93138E32}" srcOrd="3" destOrd="0" parTransId="{F986B101-2D04-4E3D-8735-12066002DCA2}" sibTransId="{CB8E9DCB-886A-4917-B75A-D6CABEF1A2D5}"/>
    <dgm:cxn modelId="{AE0BA2A1-523B-4DE3-9E4E-0C36BD699B82}" type="presOf" srcId="{4199C120-FE21-41AC-9A33-F6885A63D66E}" destId="{ACABAC21-A12D-4CBC-B952-3A73C95768F1}" srcOrd="1" destOrd="0" presId="urn:microsoft.com/office/officeart/2005/8/layout/radial1"/>
    <dgm:cxn modelId="{71CC0CD8-6E41-449D-9218-D7E2E8C77AFA}" type="presParOf" srcId="{FC4E895A-5CB6-4776-9D34-BC12EF08CF61}" destId="{22672531-8C33-499F-A8B8-1F76FA72B8E1}" srcOrd="0" destOrd="0" presId="urn:microsoft.com/office/officeart/2005/8/layout/radial1"/>
    <dgm:cxn modelId="{20937EC0-DF76-4400-921C-3D10AFB7C328}" type="presParOf" srcId="{FC4E895A-5CB6-4776-9D34-BC12EF08CF61}" destId="{2CB797D3-131D-4B40-8D1C-3C0BCCD4E26A}" srcOrd="1" destOrd="0" presId="urn:microsoft.com/office/officeart/2005/8/layout/radial1"/>
    <dgm:cxn modelId="{47C425CE-3650-4122-BDF7-6383B8BB110F}" type="presParOf" srcId="{2CB797D3-131D-4B40-8D1C-3C0BCCD4E26A}" destId="{9C4E9843-91FB-4B66-AD05-A718EA51A920}" srcOrd="0" destOrd="0" presId="urn:microsoft.com/office/officeart/2005/8/layout/radial1"/>
    <dgm:cxn modelId="{8841B5BC-2CD7-4EFC-B6CC-68B0B98143C0}" type="presParOf" srcId="{FC4E895A-5CB6-4776-9D34-BC12EF08CF61}" destId="{9F81A141-1B04-4A03-B238-37F7A90993F2}" srcOrd="2" destOrd="0" presId="urn:microsoft.com/office/officeart/2005/8/layout/radial1"/>
    <dgm:cxn modelId="{AF05EC86-373F-4442-ADF1-40554351436F}" type="presParOf" srcId="{FC4E895A-5CB6-4776-9D34-BC12EF08CF61}" destId="{09F81971-61A1-4CB0-8EEA-38BD69D84A68}" srcOrd="3" destOrd="0" presId="urn:microsoft.com/office/officeart/2005/8/layout/radial1"/>
    <dgm:cxn modelId="{82BD4D9C-62B1-4AE0-A071-5A77D7EECBC5}" type="presParOf" srcId="{09F81971-61A1-4CB0-8EEA-38BD69D84A68}" destId="{40A4609C-9060-46DB-B6FB-91E6E6B2159D}" srcOrd="0" destOrd="0" presId="urn:microsoft.com/office/officeart/2005/8/layout/radial1"/>
    <dgm:cxn modelId="{498CFE05-456C-4DB2-B6EA-1DEFE3F49DCA}" type="presParOf" srcId="{FC4E895A-5CB6-4776-9D34-BC12EF08CF61}" destId="{B4689F4D-C616-4B5A-AB08-969AFEC6F29C}" srcOrd="4" destOrd="0" presId="urn:microsoft.com/office/officeart/2005/8/layout/radial1"/>
    <dgm:cxn modelId="{3E5B2C36-DD13-403C-957A-22C8A2E2C7EC}" type="presParOf" srcId="{FC4E895A-5CB6-4776-9D34-BC12EF08CF61}" destId="{6CE479B8-58DF-48DD-AC0B-D0C5FC6877CB}" srcOrd="5" destOrd="0" presId="urn:microsoft.com/office/officeart/2005/8/layout/radial1"/>
    <dgm:cxn modelId="{8EA7D67E-998F-44D5-83C6-23C7598E2262}" type="presParOf" srcId="{6CE479B8-58DF-48DD-AC0B-D0C5FC6877CB}" destId="{6CEA8AA8-969F-4D16-AA37-493DEC7B2497}" srcOrd="0" destOrd="0" presId="urn:microsoft.com/office/officeart/2005/8/layout/radial1"/>
    <dgm:cxn modelId="{6F1C7A81-7F06-461B-901B-89768D02581B}" type="presParOf" srcId="{FC4E895A-5CB6-4776-9D34-BC12EF08CF61}" destId="{A6529843-AF44-44C9-93DF-E3B0991FDD04}" srcOrd="6" destOrd="0" presId="urn:microsoft.com/office/officeart/2005/8/layout/radial1"/>
    <dgm:cxn modelId="{8B70F1EE-A0AC-4779-B319-89B9A104F96B}" type="presParOf" srcId="{FC4E895A-5CB6-4776-9D34-BC12EF08CF61}" destId="{E5D811FC-7971-4430-8A28-1798A91448B2}" srcOrd="7" destOrd="0" presId="urn:microsoft.com/office/officeart/2005/8/layout/radial1"/>
    <dgm:cxn modelId="{3CA442E5-8E05-4C34-BF47-819E382EEB56}" type="presParOf" srcId="{E5D811FC-7971-4430-8A28-1798A91448B2}" destId="{DF6EDE72-0B1B-4A13-B586-C939D94F44B0}" srcOrd="0" destOrd="0" presId="urn:microsoft.com/office/officeart/2005/8/layout/radial1"/>
    <dgm:cxn modelId="{D091F56B-8ABD-49A7-8453-05E8CEFE94BE}" type="presParOf" srcId="{FC4E895A-5CB6-4776-9D34-BC12EF08CF61}" destId="{B73BB58B-01B7-42F4-9905-9F1B2B2B2E86}" srcOrd="8" destOrd="0" presId="urn:microsoft.com/office/officeart/2005/8/layout/radial1"/>
    <dgm:cxn modelId="{CC6B14E8-E03A-40FF-B14F-B4762D075042}" type="presParOf" srcId="{FC4E895A-5CB6-4776-9D34-BC12EF08CF61}" destId="{38A04AD7-3C30-42FD-9169-981E636C19E5}" srcOrd="9" destOrd="0" presId="urn:microsoft.com/office/officeart/2005/8/layout/radial1"/>
    <dgm:cxn modelId="{BB500537-7FDF-4176-A335-4CDA12F71D67}" type="presParOf" srcId="{38A04AD7-3C30-42FD-9169-981E636C19E5}" destId="{ACABAC21-A12D-4CBC-B952-3A73C95768F1}" srcOrd="0" destOrd="0" presId="urn:microsoft.com/office/officeart/2005/8/layout/radial1"/>
    <dgm:cxn modelId="{350F7741-998B-4B93-9F68-EDE895AA46C0}" type="presParOf" srcId="{FC4E895A-5CB6-4776-9D34-BC12EF08CF61}" destId="{21AB2C71-7445-44F1-88DA-8920B87614F7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672531-8C33-499F-A8B8-1F76FA72B8E1}">
      <dsp:nvSpPr>
        <dsp:cNvPr id="0" name=""/>
        <dsp:cNvSpPr/>
      </dsp:nvSpPr>
      <dsp:spPr>
        <a:xfrm>
          <a:off x="3557745" y="2395171"/>
          <a:ext cx="1663370" cy="1062486"/>
        </a:xfrm>
        <a:prstGeom prst="ellipse">
          <a:avLst/>
        </a:prstGeom>
        <a:gradFill rotWithShape="1">
          <a:gsLst>
            <a:gs pos="0">
              <a:schemeClr val="accent5">
                <a:tint val="98000"/>
                <a:lumMod val="110000"/>
              </a:schemeClr>
            </a:gs>
            <a:gs pos="84000">
              <a:schemeClr val="accent5"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88900" dist="38100" dir="5040000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>
          <a:bevelT w="38100" h="50800"/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Всего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21 871,320</a:t>
          </a:r>
          <a:endParaRPr lang="ru-RU" sz="1400" kern="1200" dirty="0" smtClean="0"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тыс.</a:t>
          </a:r>
          <a:r>
            <a:rPr lang="en-US" sz="1400" kern="1200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руб. 100%</a:t>
          </a:r>
          <a:endParaRPr lang="ru-RU" sz="1400" kern="1200" dirty="0"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3801340" y="2550768"/>
        <a:ext cx="1176180" cy="751292"/>
      </dsp:txXfrm>
    </dsp:sp>
    <dsp:sp modelId="{2CB797D3-131D-4B40-8D1C-3C0BCCD4E26A}">
      <dsp:nvSpPr>
        <dsp:cNvPr id="0" name=""/>
        <dsp:cNvSpPr/>
      </dsp:nvSpPr>
      <dsp:spPr>
        <a:xfrm rot="3864681">
          <a:off x="4488138" y="3647766"/>
          <a:ext cx="508950" cy="32343"/>
        </a:xfrm>
        <a:custGeom>
          <a:avLst/>
          <a:gdLst/>
          <a:ahLst/>
          <a:cxnLst/>
          <a:rect l="0" t="0" r="0" b="0"/>
          <a:pathLst>
            <a:path>
              <a:moveTo>
                <a:pt x="0" y="16171"/>
              </a:moveTo>
              <a:lnTo>
                <a:pt x="508950" y="16171"/>
              </a:lnTo>
            </a:path>
          </a:pathLst>
        </a:custGeom>
        <a:noFill/>
        <a:ln w="222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729889" y="3651214"/>
        <a:ext cx="25447" cy="25447"/>
      </dsp:txXfrm>
    </dsp:sp>
    <dsp:sp modelId="{9F81A141-1B04-4A03-B238-37F7A90993F2}">
      <dsp:nvSpPr>
        <dsp:cNvPr id="0" name=""/>
        <dsp:cNvSpPr/>
      </dsp:nvSpPr>
      <dsp:spPr>
        <a:xfrm>
          <a:off x="4397281" y="3848030"/>
          <a:ext cx="1459417" cy="1237143"/>
        </a:xfrm>
        <a:prstGeom prst="ellipse">
          <a:avLst/>
        </a:prstGeom>
        <a:solidFill>
          <a:srgbClr val="FFC000"/>
        </a:solidFill>
        <a:ln w="12700" cap="rnd" cmpd="sng" algn="ctr">
          <a:solidFill>
            <a:schemeClr val="accent1">
              <a:lumMod val="9000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Национальная экономика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400,000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тыс. руб.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1,83% </a:t>
          </a:r>
          <a:endParaRPr lang="ru-RU" sz="1400" kern="1200" dirty="0" smtClean="0"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4611008" y="4029205"/>
        <a:ext cx="1031963" cy="874793"/>
      </dsp:txXfrm>
    </dsp:sp>
    <dsp:sp modelId="{09F81971-61A1-4CB0-8EEA-38BD69D84A68}">
      <dsp:nvSpPr>
        <dsp:cNvPr id="0" name=""/>
        <dsp:cNvSpPr/>
      </dsp:nvSpPr>
      <dsp:spPr>
        <a:xfrm rot="8078412">
          <a:off x="3370885" y="3599784"/>
          <a:ext cx="675219" cy="32343"/>
        </a:xfrm>
        <a:custGeom>
          <a:avLst/>
          <a:gdLst/>
          <a:ahLst/>
          <a:cxnLst/>
          <a:rect l="0" t="0" r="0" b="0"/>
          <a:pathLst>
            <a:path>
              <a:moveTo>
                <a:pt x="0" y="16171"/>
              </a:moveTo>
              <a:lnTo>
                <a:pt x="675219" y="16171"/>
              </a:lnTo>
            </a:path>
          </a:pathLst>
        </a:custGeom>
        <a:noFill/>
        <a:ln w="222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3691614" y="3599076"/>
        <a:ext cx="33760" cy="33760"/>
      </dsp:txXfrm>
    </dsp:sp>
    <dsp:sp modelId="{B4689F4D-C616-4B5A-AB08-969AFEC6F29C}">
      <dsp:nvSpPr>
        <dsp:cNvPr id="0" name=""/>
        <dsp:cNvSpPr/>
      </dsp:nvSpPr>
      <dsp:spPr>
        <a:xfrm>
          <a:off x="2250183" y="3702702"/>
          <a:ext cx="1480530" cy="1280750"/>
        </a:xfrm>
        <a:prstGeom prst="ellipse">
          <a:avLst/>
        </a:prstGeom>
        <a:solidFill>
          <a:srgbClr val="FFC000"/>
        </a:solidFill>
        <a:ln w="12700" cap="rnd" cmpd="sng" algn="ctr">
          <a:solidFill>
            <a:schemeClr val="accent1">
              <a:lumMod val="9000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Национальная оборона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414,804 тыс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. руб.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1,89 %</a:t>
          </a:r>
          <a:endParaRPr lang="ru-RU" sz="1400" kern="1200" dirty="0" smtClean="0">
            <a:effectLst/>
            <a:latin typeface="Times New Roman" pitchFamily="18" charset="0"/>
            <a:cs typeface="Times New Roman" pitchFamily="18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 </a:t>
          </a:r>
          <a:endParaRPr lang="ru-RU" sz="1400" kern="1200" dirty="0"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2467002" y="3890263"/>
        <a:ext cx="1046892" cy="905628"/>
      </dsp:txXfrm>
    </dsp:sp>
    <dsp:sp modelId="{6CE479B8-58DF-48DD-AC0B-D0C5FC6877CB}">
      <dsp:nvSpPr>
        <dsp:cNvPr id="0" name=""/>
        <dsp:cNvSpPr/>
      </dsp:nvSpPr>
      <dsp:spPr>
        <a:xfrm rot="21153497">
          <a:off x="5199252" y="2726893"/>
          <a:ext cx="1187771" cy="32343"/>
        </a:xfrm>
        <a:custGeom>
          <a:avLst/>
          <a:gdLst/>
          <a:ahLst/>
          <a:cxnLst/>
          <a:rect l="0" t="0" r="0" b="0"/>
          <a:pathLst>
            <a:path>
              <a:moveTo>
                <a:pt x="0" y="16171"/>
              </a:moveTo>
              <a:lnTo>
                <a:pt x="1187771" y="16171"/>
              </a:lnTo>
            </a:path>
          </a:pathLst>
        </a:custGeom>
        <a:noFill/>
        <a:ln w="222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763443" y="2713371"/>
        <a:ext cx="59388" cy="59388"/>
      </dsp:txXfrm>
    </dsp:sp>
    <dsp:sp modelId="{A6529843-AF44-44C9-93DF-E3B0991FDD04}">
      <dsp:nvSpPr>
        <dsp:cNvPr id="0" name=""/>
        <dsp:cNvSpPr/>
      </dsp:nvSpPr>
      <dsp:spPr>
        <a:xfrm>
          <a:off x="6361898" y="1817389"/>
          <a:ext cx="2142109" cy="1422974"/>
        </a:xfrm>
        <a:prstGeom prst="ellipse">
          <a:avLst/>
        </a:prstGeom>
        <a:solidFill>
          <a:srgbClr val="FFC000"/>
        </a:solidFill>
        <a:ln w="12700" cap="rnd" cmpd="sng" algn="ctr">
          <a:solidFill>
            <a:schemeClr val="accent1">
              <a:lumMod val="9000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Жилищно-коммунальное хозяйство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10 687,034 тыс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. руб.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48,87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%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ru-RU" sz="1400" kern="1200" dirty="0" smtClean="0">
            <a:effectLst/>
            <a:latin typeface="Times New Roman" pitchFamily="18" charset="0"/>
            <a:cs typeface="Times New Roman" pitchFamily="18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ru-RU" sz="1400" kern="1200" dirty="0" smtClean="0"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6675603" y="2025779"/>
        <a:ext cx="1514699" cy="1006194"/>
      </dsp:txXfrm>
    </dsp:sp>
    <dsp:sp modelId="{E5D811FC-7971-4430-8A28-1798A91448B2}">
      <dsp:nvSpPr>
        <dsp:cNvPr id="0" name=""/>
        <dsp:cNvSpPr/>
      </dsp:nvSpPr>
      <dsp:spPr>
        <a:xfrm rot="12215198">
          <a:off x="3133061" y="2491500"/>
          <a:ext cx="594594" cy="32343"/>
        </a:xfrm>
        <a:custGeom>
          <a:avLst/>
          <a:gdLst/>
          <a:ahLst/>
          <a:cxnLst/>
          <a:rect l="0" t="0" r="0" b="0"/>
          <a:pathLst>
            <a:path>
              <a:moveTo>
                <a:pt x="0" y="16171"/>
              </a:moveTo>
              <a:lnTo>
                <a:pt x="594594" y="16171"/>
              </a:lnTo>
            </a:path>
          </a:pathLst>
        </a:custGeom>
        <a:noFill/>
        <a:ln w="222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3415493" y="2492807"/>
        <a:ext cx="29729" cy="29729"/>
      </dsp:txXfrm>
    </dsp:sp>
    <dsp:sp modelId="{B73BB58B-01B7-42F4-9905-9F1B2B2B2E86}">
      <dsp:nvSpPr>
        <dsp:cNvPr id="0" name=""/>
        <dsp:cNvSpPr/>
      </dsp:nvSpPr>
      <dsp:spPr>
        <a:xfrm>
          <a:off x="734202" y="611241"/>
          <a:ext cx="2528278" cy="2542392"/>
        </a:xfrm>
        <a:prstGeom prst="ellipse">
          <a:avLst/>
        </a:prstGeom>
        <a:solidFill>
          <a:srgbClr val="FFC000"/>
        </a:solidFill>
        <a:ln w="12700" cap="rnd" cmpd="sng" algn="ctr">
          <a:solidFill>
            <a:schemeClr val="accent1">
              <a:lumMod val="9000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Общегосударственные вопросы  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9 146,888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тыс. руб. 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41,82 %</a:t>
          </a:r>
        </a:p>
      </dsp:txBody>
      <dsp:txXfrm>
        <a:off x="1104460" y="983566"/>
        <a:ext cx="1787762" cy="1797742"/>
      </dsp:txXfrm>
    </dsp:sp>
    <dsp:sp modelId="{38A04AD7-3C30-42FD-9169-981E636C19E5}">
      <dsp:nvSpPr>
        <dsp:cNvPr id="0" name=""/>
        <dsp:cNvSpPr/>
      </dsp:nvSpPr>
      <dsp:spPr>
        <a:xfrm rot="17131704">
          <a:off x="4414823" y="2229355"/>
          <a:ext cx="327595" cy="32343"/>
        </a:xfrm>
        <a:custGeom>
          <a:avLst/>
          <a:gdLst/>
          <a:ahLst/>
          <a:cxnLst/>
          <a:rect l="0" t="0" r="0" b="0"/>
          <a:pathLst>
            <a:path>
              <a:moveTo>
                <a:pt x="0" y="16171"/>
              </a:moveTo>
              <a:lnTo>
                <a:pt x="327595" y="16171"/>
              </a:lnTo>
            </a:path>
          </a:pathLst>
        </a:custGeom>
        <a:noFill/>
        <a:ln w="222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570431" y="2237337"/>
        <a:ext cx="16379" cy="16379"/>
      </dsp:txXfrm>
    </dsp:sp>
    <dsp:sp modelId="{21AB2C71-7445-44F1-88DA-8920B87614F7}">
      <dsp:nvSpPr>
        <dsp:cNvPr id="0" name=""/>
        <dsp:cNvSpPr/>
      </dsp:nvSpPr>
      <dsp:spPr>
        <a:xfrm>
          <a:off x="4037900" y="651178"/>
          <a:ext cx="1561780" cy="1459976"/>
        </a:xfrm>
        <a:prstGeom prst="ellipse">
          <a:avLst/>
        </a:prstGeom>
        <a:solidFill>
          <a:srgbClr val="FFC000"/>
        </a:solidFill>
        <a:ln w="12700" cap="rnd" cmpd="sng" algn="ctr">
          <a:solidFill>
            <a:schemeClr val="accent1">
              <a:lumMod val="9000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Культура, кинематография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300,00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тыс. руб.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1,37 %</a:t>
          </a:r>
          <a:endParaRPr lang="ru-RU" sz="1400" kern="1200" dirty="0"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4266617" y="864987"/>
        <a:ext cx="1104346" cy="10323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5A4C79-5ED1-4DAD-90EB-9B8EC6A42A78}" type="datetimeFigureOut">
              <a:rPr lang="ru-RU" smtClean="0"/>
              <a:pPr/>
              <a:t>12.05.2025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A418AA-48E1-4AB7-BC54-E2C0A418E3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1787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0DDB68-DC08-44B6-A706-8C98C2F3225E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8467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8091" y="3085765"/>
            <a:ext cx="8240108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2" y="990600"/>
            <a:ext cx="7989752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2" y="2495444"/>
            <a:ext cx="7989752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782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2678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6067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228003"/>
            <a:ext cx="7989752" cy="36307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2340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2487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2" y="2228002"/>
            <a:ext cx="3899527" cy="363304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2" y="2228003"/>
            <a:ext cx="3907662" cy="363304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4738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12.05.2025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7482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12.05.2025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1033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12.05.2025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1277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12.05.2025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366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4606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687474"/>
            <a:ext cx="7989752" cy="108332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228003"/>
            <a:ext cx="7989752" cy="3630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448091" y="441325"/>
            <a:ext cx="2719909" cy="10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5976001" y="441325"/>
            <a:ext cx="2710800" cy="10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216601" y="441325"/>
            <a:ext cx="2710800" cy="10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54639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slide" Target="slide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-sovet@bahch.rk.gov.ru" TargetMode="External"/><Relationship Id="rId2" Type="http://schemas.openxmlformats.org/officeDocument/2006/relationships/hyperlink" Target="https://e.mail.ru/compose/?mailto=mailto:aromsovet@mail.ru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3501008"/>
            <a:ext cx="6400800" cy="2528476"/>
          </a:xfrm>
        </p:spPr>
        <p:txBody>
          <a:bodyPr>
            <a:normAutofit fontScale="25000" lnSpcReduction="20000"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ru-RU" sz="112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   Б</a:t>
            </a:r>
            <a:r>
              <a:rPr lang="x-none" sz="112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юджет</a:t>
            </a:r>
            <a:r>
              <a:rPr lang="ru-RU" sz="112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ru-RU" sz="112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Вилинского </a:t>
            </a:r>
            <a:r>
              <a:rPr lang="x-none" sz="112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сельского поселения</a:t>
            </a:r>
            <a:r>
              <a:rPr lang="ru-RU" sz="11200" b="1" i="1" dirty="0">
                <a:solidFill>
                  <a:schemeClr val="accent5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 </a:t>
            </a:r>
            <a:endParaRPr lang="ru-RU" sz="11200" b="1" i="1" dirty="0" smtClean="0">
              <a:solidFill>
                <a:schemeClr val="accent5">
                  <a:lumMod val="60000"/>
                  <a:lumOff val="40000"/>
                </a:schemeClr>
              </a:solidFill>
              <a:latin typeface="Calibri Light" panose="020F0302020204030204" pitchFamily="34" charset="0"/>
              <a:cs typeface="Times New Roman" panose="02020603050405020304" pitchFamily="18" charset="0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ru-RU" sz="112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Бахчисарайского  района Республики Крым</a:t>
            </a:r>
            <a:endParaRPr lang="ru-RU" sz="11200" b="1" i="1" dirty="0">
              <a:solidFill>
                <a:schemeClr val="accent5">
                  <a:lumMod val="60000"/>
                  <a:lumOff val="40000"/>
                </a:schemeClr>
              </a:solidFill>
              <a:latin typeface="Calibri Light" panose="020F0302020204030204" pitchFamily="34" charset="0"/>
              <a:cs typeface="Times New Roman" panose="02020603050405020304" pitchFamily="18" charset="0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x-none" sz="11200" b="1" i="1" dirty="0">
                <a:solidFill>
                  <a:schemeClr val="accent5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 на </a:t>
            </a:r>
            <a:r>
              <a:rPr lang="x-none" sz="112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20</a:t>
            </a:r>
            <a:r>
              <a:rPr lang="ru-RU" sz="112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25 </a:t>
            </a:r>
            <a:r>
              <a:rPr lang="x-none" sz="112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год</a:t>
            </a:r>
            <a:r>
              <a:rPr lang="ru-RU" sz="112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 и на плановый период </a:t>
            </a:r>
            <a:r>
              <a:rPr lang="ru-RU" sz="112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2026 </a:t>
            </a:r>
            <a:r>
              <a:rPr lang="ru-RU" sz="112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и </a:t>
            </a:r>
            <a:r>
              <a:rPr lang="ru-RU" sz="112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2027 </a:t>
            </a:r>
            <a:r>
              <a:rPr lang="ru-RU" sz="112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годов</a:t>
            </a:r>
            <a:endParaRPr lang="ru-RU" sz="11200" b="1" i="1" dirty="0">
              <a:solidFill>
                <a:schemeClr val="accent5">
                  <a:lumMod val="60000"/>
                  <a:lumOff val="40000"/>
                </a:schemeClr>
              </a:solidFill>
              <a:latin typeface="Calibri Light" panose="020F0302020204030204" pitchFamily="34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accent5">
                  <a:lumMod val="60000"/>
                  <a:lumOff val="40000"/>
                </a:schemeClr>
              </a:solidFill>
              <a:latin typeface="Calibri Light" panose="020F030202020403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124744"/>
            <a:ext cx="8424935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Narrow" panose="020B0506020202030204" pitchFamily="34" charset="0"/>
                <a:cs typeface="Aharoni" panose="02010803020104030203" pitchFamily="2" charset="-79"/>
              </a:rPr>
              <a:t>Бюджет для граждан</a:t>
            </a:r>
            <a:endParaRPr lang="ru-RU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Arial Narrow" panose="020B0506020202030204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136782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>
          <a:xfrm>
            <a:off x="755577" y="2284862"/>
            <a:ext cx="2217612" cy="8572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ru-RU" sz="36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1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4"/>
          </p:nvPr>
        </p:nvSpPr>
        <p:spPr>
          <a:xfrm>
            <a:off x="6115547" y="3265445"/>
            <a:ext cx="2631236" cy="338266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 smtClean="0"/>
              <a:t>Муниципальные программы Вилинского сельского поселения</a:t>
            </a:r>
            <a:endParaRPr lang="ru-RU" sz="14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388200" y="548680"/>
            <a:ext cx="8358583" cy="144016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Основа формирования </a:t>
            </a:r>
            <a:r>
              <a:rPr lang="ru-RU" sz="2000" dirty="0" smtClean="0"/>
              <a:t> бюджета Вилинского сельского поселения Бахчисарайского района Республики Крым:</a:t>
            </a:r>
            <a:endParaRPr lang="ru-RU" sz="2000" dirty="0"/>
          </a:p>
        </p:txBody>
      </p:sp>
      <p:sp>
        <p:nvSpPr>
          <p:cNvPr id="8" name="Rounded Rectangle 7"/>
          <p:cNvSpPr/>
          <p:nvPr/>
        </p:nvSpPr>
        <p:spPr>
          <a:xfrm>
            <a:off x="3491880" y="2326489"/>
            <a:ext cx="2158909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2</a:t>
            </a:r>
            <a:endParaRPr lang="ru-RU" sz="36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347864" y="3250404"/>
            <a:ext cx="2605587" cy="334694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Прогноз социально-экономического развития Вилинского</a:t>
            </a:r>
          </a:p>
          <a:p>
            <a:pPr algn="ctr"/>
            <a:r>
              <a:rPr lang="ru-RU" sz="1400" b="1" dirty="0" smtClean="0"/>
              <a:t> сельского поселения</a:t>
            </a:r>
            <a:endParaRPr lang="ru-RU" sz="1400" b="1" dirty="0"/>
          </a:p>
        </p:txBody>
      </p:sp>
      <p:sp>
        <p:nvSpPr>
          <p:cNvPr id="12" name="Rounded Rectangle 11"/>
          <p:cNvSpPr/>
          <p:nvPr/>
        </p:nvSpPr>
        <p:spPr>
          <a:xfrm>
            <a:off x="6287576" y="2309616"/>
            <a:ext cx="2144280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3</a:t>
            </a:r>
            <a:endParaRPr lang="ru-RU" sz="36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92214" y="3261751"/>
            <a:ext cx="2703814" cy="334694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 smtClean="0"/>
              <a:t>Основные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 smtClean="0"/>
              <a:t>направления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 smtClean="0"/>
              <a:t>бюджетной и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 smtClean="0"/>
              <a:t>налоговой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 smtClean="0"/>
              <a:t>политики  Вилинского сельского поселения</a:t>
            </a:r>
            <a:endParaRPr lang="ru-RU" sz="1400" b="1" dirty="0"/>
          </a:p>
        </p:txBody>
      </p:sp>
    </p:spTree>
    <p:extLst>
      <p:ext uri="{BB962C8B-B14F-4D97-AF65-F5344CB8AC3E}">
        <p14:creationId xmlns:p14="http://schemas.microsoft.com/office/powerpoint/2010/main" val="3062674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81" descr="Крупная сетка"/>
          <p:cNvSpPr>
            <a:spLocks noChangeArrowheads="1"/>
          </p:cNvSpPr>
          <p:nvPr/>
        </p:nvSpPr>
        <p:spPr bwMode="auto">
          <a:xfrm>
            <a:off x="179388" y="3068638"/>
            <a:ext cx="3128962" cy="1655762"/>
          </a:xfrm>
          <a:prstGeom prst="roundRect">
            <a:avLst>
              <a:gd name="adj" fmla="val 16667"/>
            </a:avLst>
          </a:prstGeom>
          <a:blipFill>
            <a:blip r:embed="rId2" cstate="print"/>
            <a:tile tx="0" ty="0" sx="100000" sy="100000" flip="none" algn="tl"/>
          </a:blip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 sz="900" dirty="0"/>
          </a:p>
        </p:txBody>
      </p:sp>
      <p:pic>
        <p:nvPicPr>
          <p:cNvPr id="21507" name="Рисунок 1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059" b="17294"/>
          <a:stretch>
            <a:fillRect/>
          </a:stretch>
        </p:blipFill>
        <p:spPr bwMode="auto">
          <a:xfrm>
            <a:off x="1403350" y="908050"/>
            <a:ext cx="1649413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8" name="Рисунок 1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940" b="17459"/>
          <a:stretch>
            <a:fillRect/>
          </a:stretch>
        </p:blipFill>
        <p:spPr bwMode="auto">
          <a:xfrm>
            <a:off x="5867400" y="981075"/>
            <a:ext cx="1504950" cy="187166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9" name="Rectangle 3"/>
          <p:cNvSpPr>
            <a:spLocks noGrp="1" noChangeArrowheads="1"/>
          </p:cNvSpPr>
          <p:nvPr>
            <p:ph idx="1"/>
          </p:nvPr>
        </p:nvSpPr>
        <p:spPr>
          <a:xfrm>
            <a:off x="107950" y="260350"/>
            <a:ext cx="8856663" cy="6264275"/>
          </a:xfrm>
        </p:spPr>
        <p:txBody>
          <a:bodyPr/>
          <a:lstStyle/>
          <a:p>
            <a:pPr eaLnBrk="1" hangingPunct="1">
              <a:buFontTx/>
              <a:buNone/>
            </a:pPr>
            <a:endParaRPr lang="ru-RU" altLang="ru-RU" sz="1800" dirty="0" smtClean="0">
              <a:solidFill>
                <a:srgbClr val="0033CC"/>
              </a:solidFill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altLang="ru-RU" sz="1800" dirty="0" smtClean="0">
              <a:solidFill>
                <a:srgbClr val="0033CC"/>
              </a:solidFill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altLang="ru-RU" sz="1800" dirty="0" smtClean="0">
              <a:solidFill>
                <a:srgbClr val="0033CC"/>
              </a:solidFill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altLang="ru-RU" sz="1800" dirty="0" smtClean="0">
              <a:solidFill>
                <a:srgbClr val="0033CC"/>
              </a:solidFill>
              <a:latin typeface="Times New Roman" pitchFamily="18" charset="0"/>
            </a:endParaRPr>
          </a:p>
        </p:txBody>
      </p:sp>
      <p:sp>
        <p:nvSpPr>
          <p:cNvPr id="21510" name="Text Box 4"/>
          <p:cNvSpPr txBox="1">
            <a:spLocks noChangeArrowheads="1"/>
          </p:cNvSpPr>
          <p:nvPr/>
        </p:nvSpPr>
        <p:spPr bwMode="auto">
          <a:xfrm>
            <a:off x="1042988" y="1052513"/>
            <a:ext cx="17303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 dirty="0"/>
          </a:p>
        </p:txBody>
      </p:sp>
      <p:sp>
        <p:nvSpPr>
          <p:cNvPr id="21511" name="Text Box 6"/>
          <p:cNvSpPr txBox="1">
            <a:spLocks noChangeArrowheads="1"/>
          </p:cNvSpPr>
          <p:nvPr/>
        </p:nvSpPr>
        <p:spPr bwMode="auto">
          <a:xfrm>
            <a:off x="5867400" y="2708275"/>
            <a:ext cx="938213" cy="284163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200" b="1" dirty="0">
                <a:latin typeface="Times New Roman" pitchFamily="18" charset="0"/>
              </a:rPr>
              <a:t>ДОХОДЫ</a:t>
            </a:r>
          </a:p>
        </p:txBody>
      </p:sp>
      <p:pic>
        <p:nvPicPr>
          <p:cNvPr id="21512" name="Рисунок 1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059" b="17294"/>
          <a:stretch>
            <a:fillRect/>
          </a:stretch>
        </p:blipFill>
        <p:spPr bwMode="auto">
          <a:xfrm>
            <a:off x="7380288" y="1773238"/>
            <a:ext cx="901700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3" name="Text Box 52"/>
          <p:cNvSpPr txBox="1">
            <a:spLocks noChangeArrowheads="1"/>
          </p:cNvSpPr>
          <p:nvPr/>
        </p:nvSpPr>
        <p:spPr bwMode="auto">
          <a:xfrm>
            <a:off x="7380288" y="2708275"/>
            <a:ext cx="1009650" cy="284163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200" b="1" dirty="0">
                <a:latin typeface="Times New Roman" pitchFamily="18" charset="0"/>
              </a:rPr>
              <a:t>РАСХОДЫ</a:t>
            </a:r>
          </a:p>
        </p:txBody>
      </p:sp>
      <p:pic>
        <p:nvPicPr>
          <p:cNvPr id="21514" name="Рисунок 1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940" b="17459"/>
          <a:stretch>
            <a:fillRect/>
          </a:stretch>
        </p:blipFill>
        <p:spPr bwMode="auto">
          <a:xfrm>
            <a:off x="468313" y="1700213"/>
            <a:ext cx="965200" cy="1008062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5" name="Text Box 60"/>
          <p:cNvSpPr txBox="1">
            <a:spLocks noChangeArrowheads="1"/>
          </p:cNvSpPr>
          <p:nvPr/>
        </p:nvSpPr>
        <p:spPr bwMode="auto">
          <a:xfrm>
            <a:off x="395288" y="2565400"/>
            <a:ext cx="936625" cy="284163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200" b="1" dirty="0">
                <a:latin typeface="Times New Roman" pitchFamily="18" charset="0"/>
              </a:rPr>
              <a:t>ДОХОДЫ</a:t>
            </a:r>
          </a:p>
        </p:txBody>
      </p:sp>
      <p:sp>
        <p:nvSpPr>
          <p:cNvPr id="21516" name="Text Box 62"/>
          <p:cNvSpPr txBox="1">
            <a:spLocks noChangeArrowheads="1"/>
          </p:cNvSpPr>
          <p:nvPr/>
        </p:nvSpPr>
        <p:spPr bwMode="auto">
          <a:xfrm>
            <a:off x="1763713" y="2565400"/>
            <a:ext cx="1009650" cy="284163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200" b="1" dirty="0">
                <a:latin typeface="Times New Roman" pitchFamily="18" charset="0"/>
              </a:rPr>
              <a:t>РАСХОДЫ</a:t>
            </a:r>
          </a:p>
        </p:txBody>
      </p:sp>
      <p:sp>
        <p:nvSpPr>
          <p:cNvPr id="21517" name="AutoShape 77" descr="Крупная сетка"/>
          <p:cNvSpPr>
            <a:spLocks noChangeArrowheads="1"/>
          </p:cNvSpPr>
          <p:nvPr/>
        </p:nvSpPr>
        <p:spPr bwMode="auto">
          <a:xfrm>
            <a:off x="971550" y="115888"/>
            <a:ext cx="6985000" cy="576262"/>
          </a:xfrm>
          <a:prstGeom prst="bevel">
            <a:avLst>
              <a:gd name="adj" fmla="val 12500"/>
            </a:avLst>
          </a:prstGeom>
          <a:blipFill>
            <a:blip r:embed="rId2" cstate="print"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 sz="900" dirty="0"/>
          </a:p>
        </p:txBody>
      </p:sp>
      <p:sp>
        <p:nvSpPr>
          <p:cNvPr id="21518" name="Text Box 78"/>
          <p:cNvSpPr txBox="1">
            <a:spLocks noChangeArrowheads="1"/>
          </p:cNvSpPr>
          <p:nvPr/>
        </p:nvSpPr>
        <p:spPr bwMode="auto">
          <a:xfrm>
            <a:off x="1187450" y="188913"/>
            <a:ext cx="66246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000" b="1" dirty="0">
                <a:latin typeface="Times New Roman" pitchFamily="18" charset="0"/>
              </a:rPr>
              <a:t>ДОХОДЫ – РАСХОДЫ = ДЕФИЦИТ (ПРОФИЦИТ)</a:t>
            </a:r>
          </a:p>
        </p:txBody>
      </p:sp>
      <p:sp>
        <p:nvSpPr>
          <p:cNvPr id="21519" name="Text Box 80"/>
          <p:cNvSpPr txBox="1">
            <a:spLocks noChangeArrowheads="1"/>
          </p:cNvSpPr>
          <p:nvPr/>
        </p:nvSpPr>
        <p:spPr bwMode="auto">
          <a:xfrm>
            <a:off x="323850" y="3068638"/>
            <a:ext cx="2879725" cy="190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1400" b="1" dirty="0">
                <a:latin typeface="Times New Roman" pitchFamily="18" charset="0"/>
              </a:rPr>
              <a:t>ДЕФИЦИТ </a:t>
            </a:r>
          </a:p>
          <a:p>
            <a:pPr algn="ctr" eaLnBrk="1" hangingPunct="1"/>
            <a:r>
              <a:rPr lang="ru-RU" altLang="ru-RU" sz="1400" b="1" dirty="0">
                <a:latin typeface="Times New Roman" pitchFamily="18" charset="0"/>
              </a:rPr>
              <a:t>(расходы больше доходов)</a:t>
            </a:r>
          </a:p>
          <a:p>
            <a:pPr algn="just" eaLnBrk="1" hangingPunct="1">
              <a:spcBef>
                <a:spcPct val="50000"/>
              </a:spcBef>
            </a:pPr>
            <a:r>
              <a:rPr lang="ru-RU" altLang="ru-RU" sz="1300" dirty="0">
                <a:latin typeface="Times New Roman" pitchFamily="18" charset="0"/>
              </a:rPr>
              <a:t>При превышении расходов над доходами  принимается решение об источниках покрытия дефицита (например, использовать имеющиеся накопления, остатки, взять в долг).</a:t>
            </a:r>
          </a:p>
          <a:p>
            <a:pPr algn="ctr" eaLnBrk="1" hangingPunct="1">
              <a:spcBef>
                <a:spcPct val="50000"/>
              </a:spcBef>
            </a:pPr>
            <a:endParaRPr lang="ru-RU" altLang="ru-RU" sz="1300" dirty="0">
              <a:latin typeface="Times New Roman" pitchFamily="18" charset="0"/>
            </a:endParaRPr>
          </a:p>
        </p:txBody>
      </p:sp>
      <p:sp>
        <p:nvSpPr>
          <p:cNvPr id="21520" name="AutoShape 82" descr="Крупная сетка"/>
          <p:cNvSpPr>
            <a:spLocks noChangeArrowheads="1"/>
          </p:cNvSpPr>
          <p:nvPr/>
        </p:nvSpPr>
        <p:spPr bwMode="auto">
          <a:xfrm>
            <a:off x="5724525" y="3141663"/>
            <a:ext cx="3095625" cy="1655762"/>
          </a:xfrm>
          <a:prstGeom prst="roundRect">
            <a:avLst>
              <a:gd name="adj" fmla="val 16667"/>
            </a:avLst>
          </a:prstGeom>
          <a:blipFill>
            <a:blip r:embed="rId2" cstate="print"/>
            <a:tile tx="0" ty="0" sx="100000" sy="100000" flip="none" algn="tl"/>
          </a:blip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 sz="900" dirty="0"/>
          </a:p>
        </p:txBody>
      </p:sp>
      <p:sp>
        <p:nvSpPr>
          <p:cNvPr id="21521" name="Text Box 83"/>
          <p:cNvSpPr txBox="1">
            <a:spLocks noChangeArrowheads="1"/>
          </p:cNvSpPr>
          <p:nvPr/>
        </p:nvSpPr>
        <p:spPr bwMode="auto">
          <a:xfrm>
            <a:off x="5795963" y="3141663"/>
            <a:ext cx="2952750" cy="160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1400" b="1" dirty="0">
                <a:latin typeface="Times New Roman" pitchFamily="18" charset="0"/>
              </a:rPr>
              <a:t>ПРОФИЦИТ</a:t>
            </a:r>
          </a:p>
          <a:p>
            <a:pPr algn="ctr" eaLnBrk="1" hangingPunct="1"/>
            <a:r>
              <a:rPr lang="ru-RU" altLang="ru-RU" sz="1400" b="1" dirty="0">
                <a:latin typeface="Times New Roman" pitchFamily="18" charset="0"/>
              </a:rPr>
              <a:t>(доходы больше расходов)</a:t>
            </a:r>
          </a:p>
          <a:p>
            <a:pPr algn="just" eaLnBrk="1" hangingPunct="1">
              <a:spcBef>
                <a:spcPct val="50000"/>
              </a:spcBef>
            </a:pPr>
            <a:r>
              <a:rPr lang="ru-RU" altLang="ru-RU" sz="1300" dirty="0">
                <a:latin typeface="Times New Roman" pitchFamily="18" charset="0"/>
              </a:rPr>
              <a:t>При превышении доходов над расходами принимается решение, как их использовать (например, накапливать резервы, остатки, погашать долг).</a:t>
            </a:r>
          </a:p>
        </p:txBody>
      </p:sp>
    </p:spTree>
    <p:extLst>
      <p:ext uri="{BB962C8B-B14F-4D97-AF65-F5344CB8AC3E}">
        <p14:creationId xmlns:p14="http://schemas.microsoft.com/office/powerpoint/2010/main" val="1839159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idx="1"/>
          </p:nvPr>
        </p:nvSpPr>
        <p:spPr>
          <a:xfrm>
            <a:off x="107950" y="188913"/>
            <a:ext cx="8786813" cy="6480175"/>
          </a:xfrm>
        </p:spPr>
        <p:txBody>
          <a:bodyPr/>
          <a:lstStyle/>
          <a:p>
            <a:pPr marL="0" indent="542925" algn="just" eaLnBrk="1" hangingPunct="1">
              <a:buFontTx/>
              <a:buNone/>
            </a:pPr>
            <a:endParaRPr lang="ru-RU" altLang="ru-RU" sz="1800" b="1" dirty="0" smtClean="0">
              <a:solidFill>
                <a:srgbClr val="0033CC"/>
              </a:solidFill>
              <a:latin typeface="Times New Roman" pitchFamily="18" charset="0"/>
            </a:endParaRPr>
          </a:p>
          <a:p>
            <a:pPr marL="0" indent="542925" algn="just" eaLnBrk="1" hangingPunct="1">
              <a:buFontTx/>
              <a:buNone/>
            </a:pPr>
            <a:endParaRPr lang="ru-RU" altLang="ru-RU" sz="1800" b="1" dirty="0" smtClean="0">
              <a:solidFill>
                <a:srgbClr val="0033CC"/>
              </a:solidFill>
              <a:latin typeface="Times New Roman" pitchFamily="18" charset="0"/>
            </a:endParaRPr>
          </a:p>
        </p:txBody>
      </p:sp>
      <p:grpSp>
        <p:nvGrpSpPr>
          <p:cNvPr id="22531" name="AutoShape 6"/>
          <p:cNvGrpSpPr>
            <a:grpSpLocks/>
          </p:cNvGrpSpPr>
          <p:nvPr/>
        </p:nvGrpSpPr>
        <p:grpSpPr bwMode="auto">
          <a:xfrm>
            <a:off x="2339975" y="319088"/>
            <a:ext cx="4681538" cy="388937"/>
            <a:chOff x="1233" y="-197"/>
            <a:chExt cx="3291" cy="1324"/>
          </a:xfrm>
        </p:grpSpPr>
        <p:pic>
          <p:nvPicPr>
            <p:cNvPr id="22560" name="AutoShape 6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33" y="-197"/>
              <a:ext cx="3291" cy="1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561" name="Text Box 23"/>
            <p:cNvSpPr txBox="1">
              <a:spLocks noChangeArrowheads="1"/>
            </p:cNvSpPr>
            <p:nvPr/>
          </p:nvSpPr>
          <p:spPr bwMode="auto">
            <a:xfrm>
              <a:off x="1311" y="85"/>
              <a:ext cx="3138" cy="759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altLang="ru-RU" sz="2000" b="1" i="1" dirty="0">
                  <a:latin typeface="Times New Roman" pitchFamily="18" charset="0"/>
                </a:rPr>
                <a:t>Межбюджетные трансферты</a:t>
              </a:r>
            </a:p>
          </p:txBody>
        </p:sp>
      </p:grpSp>
      <p:sp>
        <p:nvSpPr>
          <p:cNvPr id="7171" name="AutoShape 7"/>
          <p:cNvSpPr>
            <a:spLocks noChangeArrowheads="1"/>
          </p:cNvSpPr>
          <p:nvPr/>
        </p:nvSpPr>
        <p:spPr bwMode="auto">
          <a:xfrm>
            <a:off x="610499" y="734463"/>
            <a:ext cx="1921232" cy="3372301"/>
          </a:xfrm>
          <a:prstGeom prst="flowChartAlternateProcess">
            <a:avLst/>
          </a:prstGeom>
          <a:solidFill>
            <a:srgbClr val="CCFFCC">
              <a:alpha val="74117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>
            <a:lvl1pPr algn="l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ru-RU" altLang="ru-RU" sz="1300" dirty="0" smtClean="0">
              <a:latin typeface="Times New Roman" pitchFamily="18" charset="0"/>
            </a:endParaRPr>
          </a:p>
        </p:txBody>
      </p:sp>
      <p:sp>
        <p:nvSpPr>
          <p:cNvPr id="7172" name="AutoShape 8"/>
          <p:cNvSpPr>
            <a:spLocks noChangeArrowheads="1"/>
          </p:cNvSpPr>
          <p:nvPr/>
        </p:nvSpPr>
        <p:spPr bwMode="auto">
          <a:xfrm>
            <a:off x="2684391" y="700088"/>
            <a:ext cx="1825178" cy="3376984"/>
          </a:xfrm>
          <a:prstGeom prst="flowChartAlternateProcess">
            <a:avLst/>
          </a:prstGeom>
          <a:solidFill>
            <a:srgbClr val="CCFFCC">
              <a:alpha val="72156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>
            <a:lvl1pPr algn="l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ru-RU" altLang="ru-RU" sz="1300" dirty="0" smtClean="0">
              <a:latin typeface="Times New Roman" pitchFamily="18" charset="0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4689238" y="692150"/>
            <a:ext cx="1852849" cy="3456929"/>
          </a:xfrm>
          <a:prstGeom prst="flowChartAlternateProcess">
            <a:avLst/>
          </a:prstGeom>
          <a:solidFill>
            <a:srgbClr val="CCFFCC">
              <a:alpha val="74117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>
            <a:lvl1pPr algn="l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ru-RU" altLang="ru-RU" sz="1300" dirty="0" smtClean="0">
              <a:latin typeface="Times New Roman" pitchFamily="18" charset="0"/>
            </a:endParaRPr>
          </a:p>
        </p:txBody>
      </p:sp>
      <p:sp>
        <p:nvSpPr>
          <p:cNvPr id="22541" name="Text Box 36"/>
          <p:cNvSpPr txBox="1">
            <a:spLocks noChangeArrowheads="1"/>
          </p:cNvSpPr>
          <p:nvPr/>
        </p:nvSpPr>
        <p:spPr bwMode="auto">
          <a:xfrm>
            <a:off x="684213" y="1412875"/>
            <a:ext cx="19431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altLang="ru-RU" sz="900" dirty="0"/>
          </a:p>
        </p:txBody>
      </p:sp>
      <p:sp>
        <p:nvSpPr>
          <p:cNvPr id="22542" name="Text Box 40"/>
          <p:cNvSpPr txBox="1">
            <a:spLocks noChangeArrowheads="1"/>
          </p:cNvSpPr>
          <p:nvPr/>
        </p:nvSpPr>
        <p:spPr bwMode="auto">
          <a:xfrm>
            <a:off x="823913" y="989013"/>
            <a:ext cx="1584325" cy="187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b="1" dirty="0" smtClean="0">
                <a:latin typeface="Times New Roman" pitchFamily="18" charset="0"/>
              </a:rPr>
              <a:t>Дотации </a:t>
            </a:r>
            <a:endParaRPr lang="ru-RU" altLang="ru-RU" b="1" dirty="0">
              <a:latin typeface="Times New Roman" pitchFamily="18" charset="0"/>
            </a:endParaRPr>
          </a:p>
          <a:p>
            <a:pPr eaLnBrk="1" hangingPunct="1"/>
            <a:r>
              <a:rPr lang="ru-RU" altLang="ru-RU" sz="1400" b="1" dirty="0">
                <a:latin typeface="Times New Roman" pitchFamily="18" charset="0"/>
              </a:rPr>
              <a:t>(</a:t>
            </a:r>
            <a:r>
              <a:rPr lang="ru-RU" altLang="ru-RU" sz="1400" b="1" i="1" dirty="0">
                <a:latin typeface="Times New Roman" pitchFamily="18" charset="0"/>
              </a:rPr>
              <a:t>от лат. «</a:t>
            </a:r>
            <a:r>
              <a:rPr lang="en-US" altLang="ru-RU" sz="1400" b="1" i="1" dirty="0" err="1">
                <a:latin typeface="Times New Roman" pitchFamily="18" charset="0"/>
              </a:rPr>
              <a:t>Dotatio</a:t>
            </a:r>
            <a:r>
              <a:rPr lang="ru-RU" altLang="ru-RU" sz="1400" b="1" i="1" dirty="0">
                <a:latin typeface="Times New Roman" pitchFamily="18" charset="0"/>
              </a:rPr>
              <a:t>» -дар, пожертвование</a:t>
            </a:r>
            <a:r>
              <a:rPr lang="ru-RU" altLang="ru-RU" sz="1400" b="1" dirty="0">
                <a:latin typeface="Times New Roman" pitchFamily="18" charset="0"/>
              </a:rPr>
              <a:t>)</a:t>
            </a:r>
          </a:p>
          <a:p>
            <a:pPr eaLnBrk="1" hangingPunct="1"/>
            <a:r>
              <a:rPr lang="ru-RU" altLang="ru-RU" sz="1400" dirty="0">
                <a:latin typeface="Times New Roman" pitchFamily="18" charset="0"/>
              </a:rPr>
              <a:t>Предоставляется без определения конкретной цели их использования</a:t>
            </a:r>
          </a:p>
        </p:txBody>
      </p:sp>
      <p:sp>
        <p:nvSpPr>
          <p:cNvPr id="22543" name="Text Box 41"/>
          <p:cNvSpPr txBox="1">
            <a:spLocks noChangeArrowheads="1"/>
          </p:cNvSpPr>
          <p:nvPr/>
        </p:nvSpPr>
        <p:spPr bwMode="auto">
          <a:xfrm>
            <a:off x="2786063" y="887413"/>
            <a:ext cx="1657350" cy="295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b="1" dirty="0">
                <a:latin typeface="Times New Roman" pitchFamily="18" charset="0"/>
              </a:rPr>
              <a:t>Субвенции </a:t>
            </a:r>
          </a:p>
          <a:p>
            <a:pPr eaLnBrk="1" hangingPunct="1"/>
            <a:r>
              <a:rPr lang="ru-RU" altLang="ru-RU" sz="1400" b="1" dirty="0">
                <a:latin typeface="Times New Roman" pitchFamily="18" charset="0"/>
              </a:rPr>
              <a:t>(</a:t>
            </a:r>
            <a:r>
              <a:rPr lang="ru-RU" altLang="ru-RU" sz="1400" b="1" i="1" dirty="0">
                <a:latin typeface="Times New Roman" pitchFamily="18" charset="0"/>
              </a:rPr>
              <a:t>от лат.</a:t>
            </a:r>
            <a:r>
              <a:rPr lang="en-US" altLang="ru-RU" sz="1400" b="1" i="1" dirty="0">
                <a:latin typeface="Times New Roman" pitchFamily="18" charset="0"/>
              </a:rPr>
              <a:t> </a:t>
            </a:r>
            <a:r>
              <a:rPr lang="ru-RU" altLang="ru-RU" sz="1400" b="1" i="1" dirty="0">
                <a:latin typeface="Times New Roman" pitchFamily="18" charset="0"/>
              </a:rPr>
              <a:t>«</a:t>
            </a:r>
            <a:r>
              <a:rPr lang="en-US" altLang="ru-RU" sz="1400" b="1" i="1" dirty="0" err="1">
                <a:latin typeface="Times New Roman" pitchFamily="18" charset="0"/>
              </a:rPr>
              <a:t>Subvenire</a:t>
            </a:r>
            <a:r>
              <a:rPr lang="ru-RU" altLang="ru-RU" sz="1400" b="1" i="1" dirty="0">
                <a:latin typeface="Times New Roman" pitchFamily="18" charset="0"/>
              </a:rPr>
              <a:t>»</a:t>
            </a:r>
            <a:r>
              <a:rPr lang="en-US" altLang="ru-RU" sz="1400" b="1" i="1" dirty="0">
                <a:latin typeface="Times New Roman" pitchFamily="18" charset="0"/>
              </a:rPr>
              <a:t> - </a:t>
            </a:r>
            <a:r>
              <a:rPr lang="ru-RU" altLang="ru-RU" sz="1400" b="1" i="1" dirty="0">
                <a:latin typeface="Times New Roman" pitchFamily="18" charset="0"/>
              </a:rPr>
              <a:t>приходить на помощь</a:t>
            </a:r>
            <a:r>
              <a:rPr lang="ru-RU" altLang="ru-RU" sz="1400" b="1" dirty="0">
                <a:latin typeface="Times New Roman" pitchFamily="18" charset="0"/>
              </a:rPr>
              <a:t>)</a:t>
            </a:r>
          </a:p>
          <a:p>
            <a:pPr eaLnBrk="1" hangingPunct="1"/>
            <a:r>
              <a:rPr lang="ru-RU" altLang="ru-RU" sz="1400" dirty="0">
                <a:latin typeface="Times New Roman" pitchFamily="18" charset="0"/>
              </a:rPr>
              <a:t>Предоставляются на финансирование «переданных» другим публично-правовым образованиям полномочий</a:t>
            </a:r>
          </a:p>
        </p:txBody>
      </p:sp>
      <p:sp>
        <p:nvSpPr>
          <p:cNvPr id="22544" name="Text Box 42"/>
          <p:cNvSpPr txBox="1">
            <a:spLocks noChangeArrowheads="1"/>
          </p:cNvSpPr>
          <p:nvPr/>
        </p:nvSpPr>
        <p:spPr bwMode="auto">
          <a:xfrm>
            <a:off x="4814888" y="887413"/>
            <a:ext cx="17272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b="1">
                <a:latin typeface="Times New Roman" pitchFamily="18" charset="0"/>
              </a:rPr>
              <a:t>Субсидии </a:t>
            </a:r>
          </a:p>
          <a:p>
            <a:pPr eaLnBrk="1" hangingPunct="1"/>
            <a:r>
              <a:rPr lang="ru-RU" altLang="ru-RU" sz="1400" b="1" i="1">
                <a:latin typeface="Times New Roman" pitchFamily="18" charset="0"/>
              </a:rPr>
              <a:t>(от лат. «</a:t>
            </a:r>
            <a:r>
              <a:rPr lang="en-US" altLang="ru-RU" sz="1400" b="1" i="1">
                <a:latin typeface="Times New Roman" pitchFamily="18" charset="0"/>
              </a:rPr>
              <a:t>Subsiduim</a:t>
            </a:r>
            <a:r>
              <a:rPr lang="ru-RU" altLang="ru-RU" sz="1400" b="1" i="1">
                <a:latin typeface="Times New Roman" pitchFamily="18" charset="0"/>
              </a:rPr>
              <a:t>» - поддержка)</a:t>
            </a:r>
          </a:p>
          <a:p>
            <a:pPr eaLnBrk="1" hangingPunct="1"/>
            <a:r>
              <a:rPr lang="ru-RU" altLang="ru-RU" sz="1400">
                <a:latin typeface="Times New Roman" pitchFamily="18" charset="0"/>
              </a:rPr>
              <a:t>Предоставляются на условиях долевого софинансирования расходов других бюджетов</a:t>
            </a:r>
          </a:p>
        </p:txBody>
      </p:sp>
      <p:sp>
        <p:nvSpPr>
          <p:cNvPr id="22545" name="Line 43"/>
          <p:cNvSpPr>
            <a:spLocks noChangeShapeType="1"/>
          </p:cNvSpPr>
          <p:nvPr/>
        </p:nvSpPr>
        <p:spPr bwMode="auto">
          <a:xfrm flipH="1">
            <a:off x="2051050" y="685800"/>
            <a:ext cx="496888" cy="1809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46" name="Line 44"/>
          <p:cNvSpPr>
            <a:spLocks noChangeShapeType="1"/>
          </p:cNvSpPr>
          <p:nvPr/>
        </p:nvSpPr>
        <p:spPr bwMode="auto">
          <a:xfrm flipH="1">
            <a:off x="3614738" y="700088"/>
            <a:ext cx="327025" cy="1873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" name="AutoShape 8"/>
          <p:cNvSpPr>
            <a:spLocks noChangeArrowheads="1"/>
          </p:cNvSpPr>
          <p:nvPr/>
        </p:nvSpPr>
        <p:spPr bwMode="auto">
          <a:xfrm>
            <a:off x="6847407" y="673895"/>
            <a:ext cx="2045074" cy="3504553"/>
          </a:xfrm>
          <a:prstGeom prst="flowChartAlternateProcess">
            <a:avLst/>
          </a:prstGeom>
          <a:solidFill>
            <a:srgbClr val="CCFFCC">
              <a:alpha val="72156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>
            <a:lvl1pPr algn="l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ru-RU" altLang="ru-RU" sz="1300" smtClean="0">
              <a:latin typeface="Times New Roman" pitchFamily="18" charset="0"/>
            </a:endParaRPr>
          </a:p>
        </p:txBody>
      </p:sp>
      <p:sp>
        <p:nvSpPr>
          <p:cNvPr id="22547" name="Line 45"/>
          <p:cNvSpPr>
            <a:spLocks noChangeShapeType="1"/>
          </p:cNvSpPr>
          <p:nvPr/>
        </p:nvSpPr>
        <p:spPr bwMode="auto">
          <a:xfrm>
            <a:off x="6659563" y="692150"/>
            <a:ext cx="576262" cy="1444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52" name="Line 50"/>
          <p:cNvSpPr>
            <a:spLocks noChangeShapeType="1"/>
          </p:cNvSpPr>
          <p:nvPr/>
        </p:nvSpPr>
        <p:spPr bwMode="auto">
          <a:xfrm>
            <a:off x="5430838" y="685800"/>
            <a:ext cx="260350" cy="2016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53" name="Text Box 51"/>
          <p:cNvSpPr txBox="1">
            <a:spLocks noChangeArrowheads="1"/>
          </p:cNvSpPr>
          <p:nvPr/>
        </p:nvSpPr>
        <p:spPr bwMode="auto">
          <a:xfrm>
            <a:off x="6914823" y="885239"/>
            <a:ext cx="1977657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b="1" dirty="0">
                <a:latin typeface="Times New Roman" pitchFamily="18" charset="0"/>
              </a:rPr>
              <a:t>Иные межбюджетные трансферты</a:t>
            </a:r>
            <a:r>
              <a:rPr lang="ru-RU" altLang="ru-RU" sz="900" dirty="0"/>
              <a:t> </a:t>
            </a:r>
            <a:r>
              <a:rPr lang="ru-RU" altLang="ru-RU" sz="1400" b="1" i="1" dirty="0">
                <a:latin typeface="Times New Roman" pitchFamily="18" charset="0"/>
              </a:rPr>
              <a:t>(</a:t>
            </a:r>
            <a:r>
              <a:rPr lang="ru-RU" altLang="ru-RU" sz="1400" b="1" i="1" dirty="0" err="1">
                <a:latin typeface="Times New Roman" pitchFamily="18" charset="0"/>
              </a:rPr>
              <a:t>Трансфе́рт</a:t>
            </a:r>
            <a:r>
              <a:rPr lang="ru-RU" altLang="ru-RU" sz="1400" b="1" i="1" dirty="0">
                <a:latin typeface="Times New Roman" pitchFamily="18" charset="0"/>
              </a:rPr>
              <a:t> от лат. «</a:t>
            </a:r>
            <a:r>
              <a:rPr lang="ru-RU" altLang="ru-RU" sz="1400" b="1" i="1" dirty="0" err="1">
                <a:latin typeface="Times New Roman" pitchFamily="18" charset="0"/>
              </a:rPr>
              <a:t>Transfero</a:t>
            </a:r>
            <a:r>
              <a:rPr lang="ru-RU" altLang="ru-RU" sz="1400" b="1" i="1" dirty="0">
                <a:latin typeface="Times New Roman" pitchFamily="18" charset="0"/>
              </a:rPr>
              <a:t>»-</a:t>
            </a:r>
            <a:r>
              <a:rPr lang="ru-RU" altLang="ru-RU" sz="1400" b="1" i="1" dirty="0" err="1" smtClean="0">
                <a:latin typeface="Times New Roman" pitchFamily="18" charset="0"/>
              </a:rPr>
              <a:t>переношу,перемещаю</a:t>
            </a:r>
            <a:r>
              <a:rPr lang="ru-RU" altLang="ru-RU" sz="1400" b="1" i="1" dirty="0">
                <a:latin typeface="Times New Roman" pitchFamily="18" charset="0"/>
              </a:rPr>
              <a:t>)</a:t>
            </a:r>
            <a:r>
              <a:rPr lang="ru-RU" altLang="ru-RU" sz="1400" b="1" dirty="0"/>
              <a:t> </a:t>
            </a:r>
            <a:r>
              <a:rPr lang="ru-RU" altLang="ru-RU" sz="1400" dirty="0">
                <a:latin typeface="Times New Roman" pitchFamily="18" charset="0"/>
              </a:rPr>
              <a:t>Предоставляются на осуществление части полномочий по решению вопросов местного значения в соответствии с заключенными соглашениями</a:t>
            </a:r>
            <a:endParaRPr lang="ru-RU" altLang="ru-RU" sz="900" b="1" dirty="0"/>
          </a:p>
        </p:txBody>
      </p:sp>
    </p:spTree>
    <p:extLst>
      <p:ext uri="{BB962C8B-B14F-4D97-AF65-F5344CB8AC3E}">
        <p14:creationId xmlns:p14="http://schemas.microsoft.com/office/powerpoint/2010/main" val="4093515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21246" y="400959"/>
            <a:ext cx="7079146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b="1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характеристики бюджета </a:t>
            </a:r>
            <a:r>
              <a:rPr lang="ru-RU" sz="2000" b="1" dirty="0" smtClean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Вилинского сельского поселения Бахчисарайского района Республики Крым на </a:t>
            </a:r>
            <a:r>
              <a:rPr lang="ru-RU" sz="2000" b="1" dirty="0" smtClean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2025 </a:t>
            </a:r>
            <a:r>
              <a:rPr lang="ru-RU" sz="2000" b="1" dirty="0" smtClean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год и на плановый период </a:t>
            </a:r>
            <a:r>
              <a:rPr lang="ru-RU" sz="2000" b="1" dirty="0" smtClean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2026 </a:t>
            </a:r>
            <a:r>
              <a:rPr lang="ru-RU" sz="2000" b="1" dirty="0" smtClean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</a:t>
            </a:r>
            <a:r>
              <a:rPr lang="ru-RU" sz="2000" b="1" dirty="0" smtClean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2027</a:t>
            </a:r>
            <a:r>
              <a:rPr lang="en-US" sz="2000" b="1" dirty="0" smtClean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smtClean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годов</a:t>
            </a:r>
            <a:endParaRPr lang="ru-RU" sz="2000" b="1" dirty="0">
              <a:ln w="10541" cmpd="sng">
                <a:solidFill>
                  <a:schemeClr val="accent2">
                    <a:lumMod val="75000"/>
                  </a:schemeClr>
                </a:solidFill>
                <a:prstDash val="solid"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58670" y="1337915"/>
            <a:ext cx="7807024" cy="45719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rect">
              <a:fillToRect l="50000" t="50000" r="50000" b="50000"/>
            </a:path>
            <a:tileRect/>
          </a:gradFill>
          <a:ln cmpd="thickThin"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  <a:effectLst>
            <a:innerShdw blurRad="63500" dist="50800" dir="2700000">
              <a:schemeClr val="accent4">
                <a:lumMod val="20000"/>
                <a:lumOff val="80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58670" y="1556792"/>
            <a:ext cx="3474888" cy="873951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187936" y="1565611"/>
            <a:ext cx="1351101" cy="873951"/>
          </a:xfrm>
          <a:prstGeom prst="roundRect">
            <a:avLst/>
          </a:prstGeo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8100000" scaled="1"/>
            <a:tileRect/>
          </a:gradFill>
          <a:ln>
            <a:solidFill>
              <a:schemeClr val="accent1">
                <a:shade val="50000"/>
                <a:shade val="75000"/>
                <a:satMod val="125000"/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  <a:endParaRPr lang="ru-RU" sz="2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98770" y="5137985"/>
            <a:ext cx="1351102" cy="746682"/>
          </a:xfrm>
          <a:prstGeom prst="roundRect">
            <a:avLst>
              <a:gd name="adj" fmla="val 50000"/>
            </a:avLst>
          </a:prstGeom>
          <a:blipFill>
            <a:blip r:embed="rId2" cstate="print"/>
            <a:tile tx="0" ty="0" sx="100000" sy="100000" flip="none" algn="tl"/>
          </a:blip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0,00</a:t>
            </a:r>
            <a:endPara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8670" y="3328430"/>
            <a:ext cx="347488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Доходы</a:t>
            </a: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рублей</a:t>
            </a:r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88489" y="4372589"/>
            <a:ext cx="347488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hlinkClick r:id="rId4" action="ppaction://hlinksldjump"/>
              </a:rPr>
              <a:t>Расходы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рублей</a:t>
            </a:r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8489" y="5451759"/>
            <a:ext cx="3474888" cy="338554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Дефицит(-), Профицит</a:t>
            </a:r>
            <a:r>
              <a:rPr lang="ru-RU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(+), рублей</a:t>
            </a:r>
            <a:r>
              <a:rPr lang="ru-RU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5" name="TextBox 14"/>
          <p:cNvSpPr txBox="1"/>
          <p:nvPr/>
        </p:nvSpPr>
        <p:spPr>
          <a:xfrm flipH="1">
            <a:off x="4056583" y="3469162"/>
            <a:ext cx="1499717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21 871 320,00 </a:t>
            </a:r>
            <a:endParaRPr lang="en-US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 flipH="1">
            <a:off x="3994011" y="4482910"/>
            <a:ext cx="1588297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21 871 320,00 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 flipH="1">
            <a:off x="5594090" y="3469162"/>
            <a:ext cx="1542278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23 114 316,00  </a:t>
            </a:r>
            <a:endParaRPr lang="en-US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 flipH="1">
            <a:off x="5635685" y="4484594"/>
            <a:ext cx="1500683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23 114 316,00 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 flipH="1">
            <a:off x="7393527" y="4505002"/>
            <a:ext cx="1257426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3 517,386</a:t>
            </a: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 flipH="1">
            <a:off x="7174158" y="3469162"/>
            <a:ext cx="1569338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24 329 759,00 </a:t>
            </a: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 flipH="1">
            <a:off x="7207648" y="4498762"/>
            <a:ext cx="1569338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24 329 759,00 </a:t>
            </a:r>
            <a:endParaRPr lang="ru-RU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5785266" y="5126685"/>
            <a:ext cx="1351102" cy="746682"/>
          </a:xfrm>
          <a:prstGeom prst="roundRect">
            <a:avLst>
              <a:gd name="adj" fmla="val 50000"/>
            </a:avLst>
          </a:prstGeom>
          <a:blipFill>
            <a:blip r:embed="rId2" cstate="print"/>
            <a:tile tx="0" ty="0" sx="100000" sy="100000" flip="none" algn="tl"/>
          </a:blip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0,00</a:t>
            </a:r>
            <a:endPara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7304815" y="5078418"/>
            <a:ext cx="1351102" cy="746682"/>
          </a:xfrm>
          <a:prstGeom prst="roundRect">
            <a:avLst>
              <a:gd name="adj" fmla="val 50000"/>
            </a:avLst>
          </a:prstGeom>
          <a:blipFill>
            <a:blip r:embed="rId2" cstate="print"/>
            <a:tile tx="0" ty="0" sx="100000" sy="100000" flip="none" algn="tl"/>
          </a:blip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0,00</a:t>
            </a:r>
            <a:endPara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811835" y="1556792"/>
            <a:ext cx="1351101" cy="873951"/>
          </a:xfrm>
          <a:prstGeom prst="roundRect">
            <a:avLst/>
          </a:prstGeo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8100000" scaled="1"/>
            <a:tileRect/>
          </a:gradFill>
          <a:ln>
            <a:solidFill>
              <a:schemeClr val="accent1">
                <a:shade val="50000"/>
                <a:shade val="75000"/>
                <a:satMod val="125000"/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2026</a:t>
            </a:r>
            <a:endParaRPr lang="ru-RU" sz="2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7299852" y="1565611"/>
            <a:ext cx="1351101" cy="873951"/>
          </a:xfrm>
          <a:prstGeom prst="roundRect">
            <a:avLst/>
          </a:prstGeo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8100000" scaled="1"/>
            <a:tileRect/>
          </a:gradFill>
          <a:ln>
            <a:solidFill>
              <a:schemeClr val="accent1">
                <a:shade val="50000"/>
                <a:shade val="75000"/>
                <a:satMod val="125000"/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2027</a:t>
            </a:r>
            <a:endParaRPr lang="ru-RU" sz="2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0303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Стрелка вправо 23"/>
          <p:cNvSpPr/>
          <p:nvPr/>
        </p:nvSpPr>
        <p:spPr>
          <a:xfrm rot="16200000">
            <a:off x="3731480" y="3299950"/>
            <a:ext cx="1735644" cy="2945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Стрелка вправо 22"/>
          <p:cNvSpPr/>
          <p:nvPr/>
        </p:nvSpPr>
        <p:spPr>
          <a:xfrm rot="12069900">
            <a:off x="6185848" y="2008884"/>
            <a:ext cx="1504799" cy="4178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Стрелка вправо 1"/>
          <p:cNvSpPr/>
          <p:nvPr/>
        </p:nvSpPr>
        <p:spPr>
          <a:xfrm rot="20204792">
            <a:off x="1213275" y="2193368"/>
            <a:ext cx="1504799" cy="4178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3260615" y="1465434"/>
            <a:ext cx="2677373" cy="108094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21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871,320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</a:t>
            </a:r>
            <a:r>
              <a:rPr lang="ru-RU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руб.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696630"/>
            <a:ext cx="7399420" cy="7078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b="1" dirty="0" smtClean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</a:t>
            </a:r>
            <a:r>
              <a:rPr lang="ru-RU" sz="2000" b="1" cap="none" spc="0" dirty="0" smtClean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бюджета Вилинского сельского поселения </a:t>
            </a:r>
            <a:r>
              <a:rPr lang="ru-RU" sz="2000" b="1" dirty="0" smtClean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Бахчисарайского </a:t>
            </a:r>
            <a:r>
              <a:rPr lang="ru-RU" sz="2000" b="1" cap="none" spc="0" dirty="0" smtClean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района Республики Крым </a:t>
            </a:r>
            <a:r>
              <a:rPr lang="ru-RU" sz="2000" b="1" dirty="0" smtClean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b="1" dirty="0" smtClean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ru-RU" sz="2000" b="1" dirty="0" smtClean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r>
              <a:rPr lang="ru-RU" sz="2000" b="1" cap="none" spc="0" dirty="0" smtClean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7" name="TextBox 36"/>
          <p:cNvSpPr txBox="1"/>
          <p:nvPr/>
        </p:nvSpPr>
        <p:spPr>
          <a:xfrm rot="10800000" flipH="1" flipV="1">
            <a:off x="7416150" y="2733793"/>
            <a:ext cx="2196536" cy="415498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Неналоговые доходы </a:t>
            </a:r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5 573,200 тыс</a:t>
            </a:r>
            <a:r>
              <a:rPr lang="ru-RU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руб., из них:</a:t>
            </a:r>
          </a:p>
          <a:p>
            <a:pPr algn="ctr"/>
            <a:endParaRPr lang="ru-RU" sz="14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-Аренда земли </a:t>
            </a:r>
            <a:r>
              <a:rPr lang="ru-RU" sz="14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4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14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716,420 тыс</a:t>
            </a:r>
            <a:r>
              <a:rPr lang="ru-RU" sz="14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руб.</a:t>
            </a:r>
          </a:p>
          <a:p>
            <a:r>
              <a:rPr lang="ru-RU" sz="14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-Аренда имущества – </a:t>
            </a:r>
            <a:r>
              <a:rPr lang="ru-RU" sz="14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390,060 </a:t>
            </a:r>
            <a:r>
              <a:rPr lang="ru-RU" sz="14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 </a:t>
            </a:r>
          </a:p>
          <a:p>
            <a:r>
              <a:rPr lang="ru-RU" sz="14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-Аренда за сервитут- </a:t>
            </a:r>
            <a:r>
              <a:rPr lang="ru-RU" sz="14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0,1 </a:t>
            </a:r>
            <a:r>
              <a:rPr lang="ru-RU" sz="14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</a:p>
          <a:p>
            <a:r>
              <a:rPr lang="ru-RU" sz="14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-Прочие (за нестационарные </a:t>
            </a:r>
            <a:r>
              <a:rPr lang="ru-RU" sz="14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14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орговые объекты, ярмарки и др.) –             </a:t>
            </a:r>
            <a:r>
              <a:rPr lang="ru-RU" sz="14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sz="14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414,320 тыс</a:t>
            </a:r>
            <a:r>
              <a:rPr lang="ru-RU" sz="14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руб</a:t>
            </a:r>
            <a:r>
              <a:rPr lang="ru-RU" sz="14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4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Прочие доходы от компенсации затрат бюджетов сельских </a:t>
            </a:r>
            <a:r>
              <a:rPr lang="ru-RU" sz="14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поселений – 52,300 руб.</a:t>
            </a:r>
            <a:endParaRPr lang="ru-RU" sz="1400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 flipH="1">
            <a:off x="2597859" y="2887683"/>
            <a:ext cx="4062371" cy="36009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</a:t>
            </a:r>
            <a:endParaRPr lang="ru-RU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349,540 </a:t>
            </a:r>
            <a:r>
              <a:rPr lang="ru-RU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руб., из них:</a:t>
            </a:r>
          </a:p>
          <a:p>
            <a:pPr marL="285750" indent="-285750">
              <a:buFontTx/>
              <a:buChar char="-"/>
            </a:pPr>
            <a:r>
              <a:rPr lang="ru-RU" sz="16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Дотация на выравнивание бюджетной обеспеченности – </a:t>
            </a:r>
            <a:r>
              <a:rPr lang="ru-RU" sz="1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16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931,283 тыс</a:t>
            </a:r>
            <a:r>
              <a:rPr lang="ru-RU" sz="16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руб.</a:t>
            </a:r>
          </a:p>
          <a:p>
            <a:pPr marL="285750" indent="-285750">
              <a:buFontTx/>
              <a:buChar char="-"/>
            </a:pPr>
            <a:r>
              <a:rPr lang="ru-RU" sz="1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Субвенции бюджетам сельских поселений на выполнение передаваемых полномочий субъектов Российской </a:t>
            </a:r>
            <a:r>
              <a:rPr lang="ru-RU" sz="16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 - 3,453 </a:t>
            </a:r>
            <a:r>
              <a:rPr lang="ru-RU" sz="16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</a:p>
          <a:p>
            <a:pPr marL="285750" indent="-285750">
              <a:buFontTx/>
              <a:buChar char="-"/>
            </a:pPr>
            <a:r>
              <a:rPr lang="ru-RU" sz="1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Субвенции бюджетам сельских поселений на осуществление первичного воинского учета органами местного самоуправления поселений, муниципальных и городских округов	– </a:t>
            </a:r>
            <a:r>
              <a:rPr lang="ru-RU" sz="16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414,804 </a:t>
            </a:r>
            <a:r>
              <a:rPr lang="ru-RU" sz="16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</a:p>
        </p:txBody>
      </p:sp>
      <p:sp>
        <p:nvSpPr>
          <p:cNvPr id="10" name="TextBox 9"/>
          <p:cNvSpPr txBox="1"/>
          <p:nvPr/>
        </p:nvSpPr>
        <p:spPr>
          <a:xfrm flipH="1">
            <a:off x="218451" y="2369127"/>
            <a:ext cx="2156226" cy="369331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доходы </a:t>
            </a:r>
            <a:r>
              <a:rPr lang="ru-RU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13 948,580 тыс</a:t>
            </a:r>
            <a:r>
              <a:rPr lang="ru-RU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руб., из них:</a:t>
            </a:r>
          </a:p>
          <a:p>
            <a:r>
              <a:rPr lang="ru-RU" sz="1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6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НДФЛ </a:t>
            </a:r>
            <a:r>
              <a:rPr lang="ru-RU" sz="1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–8 </a:t>
            </a:r>
            <a:r>
              <a:rPr lang="ru-RU" sz="16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259,750тыс</a:t>
            </a:r>
            <a:r>
              <a:rPr lang="ru-RU" sz="16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руб.</a:t>
            </a:r>
          </a:p>
          <a:p>
            <a:r>
              <a:rPr lang="ru-RU" sz="16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-ЕСХН – </a:t>
            </a:r>
            <a:r>
              <a:rPr lang="ru-RU" sz="16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169,390 </a:t>
            </a:r>
            <a:r>
              <a:rPr lang="ru-RU" sz="16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</a:p>
          <a:p>
            <a:r>
              <a:rPr lang="ru-RU" sz="16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-Налог на имущество физ. лиц- </a:t>
            </a:r>
            <a:r>
              <a:rPr lang="ru-RU" sz="1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sz="16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957,580 тыс</a:t>
            </a:r>
            <a:r>
              <a:rPr lang="ru-RU" sz="16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руб.</a:t>
            </a:r>
          </a:p>
          <a:p>
            <a:r>
              <a:rPr lang="ru-RU" sz="16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-Земельный налог –</a:t>
            </a:r>
          </a:p>
          <a:p>
            <a:r>
              <a:rPr lang="ru-RU" sz="1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16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561,860 тыс</a:t>
            </a:r>
            <a:r>
              <a:rPr lang="ru-RU" sz="16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руб.</a:t>
            </a:r>
          </a:p>
          <a:p>
            <a:endParaRPr lang="ru-RU" b="1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3294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6"/>
          <p:cNvSpPr>
            <a:spLocks noGrp="1" noChangeArrowheads="1"/>
          </p:cNvSpPr>
          <p:nvPr>
            <p:ph type="title"/>
          </p:nvPr>
        </p:nvSpPr>
        <p:spPr>
          <a:xfrm>
            <a:off x="313003" y="298837"/>
            <a:ext cx="8467109" cy="556121"/>
          </a:xfrm>
          <a:solidFill>
            <a:srgbClr val="CCFFFF"/>
          </a:solidFill>
          <a:ln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  <a:extLst/>
        </p:spPr>
        <p:txBody>
          <a:bodyPr/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</a:rPr>
              <a:t>Классификация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</a:rPr>
              <a:t>расходов бюджета по разделам</a:t>
            </a:r>
          </a:p>
        </p:txBody>
      </p:sp>
      <p:pic>
        <p:nvPicPr>
          <p:cNvPr id="20484" name="Picture 9" descr="ЖКХ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3669" y="1040356"/>
            <a:ext cx="719138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Picture 12" descr="Культура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060680"/>
            <a:ext cx="722313" cy="50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6" name="Picture 14" descr="нац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0865" y="1028174"/>
            <a:ext cx="6477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7" name="Picture 17" descr="Общегос-е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643" y="978326"/>
            <a:ext cx="719138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90" name="Line 20"/>
          <p:cNvSpPr>
            <a:spLocks noChangeShapeType="1"/>
          </p:cNvSpPr>
          <p:nvPr/>
        </p:nvSpPr>
        <p:spPr bwMode="auto">
          <a:xfrm>
            <a:off x="1476375" y="1484313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20491" name="Text Box 21"/>
          <p:cNvSpPr txBox="1">
            <a:spLocks noChangeArrowheads="1"/>
          </p:cNvSpPr>
          <p:nvPr/>
        </p:nvSpPr>
        <p:spPr bwMode="auto">
          <a:xfrm>
            <a:off x="606230" y="1715655"/>
            <a:ext cx="1079500" cy="553998"/>
          </a:xfrm>
          <a:prstGeom prst="rect">
            <a:avLst/>
          </a:prstGeom>
          <a:solidFill>
            <a:srgbClr val="DDDDD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000" b="1" dirty="0" smtClean="0">
                <a:latin typeface="Times New Roman" pitchFamily="18" charset="0"/>
              </a:rPr>
              <a:t>Общегосударственные </a:t>
            </a:r>
            <a:r>
              <a:rPr lang="ru-RU" altLang="ru-RU" sz="1000" b="1" dirty="0">
                <a:latin typeface="Times New Roman" pitchFamily="18" charset="0"/>
              </a:rPr>
              <a:t>вопросы</a:t>
            </a:r>
          </a:p>
        </p:txBody>
      </p:sp>
      <p:sp>
        <p:nvSpPr>
          <p:cNvPr id="20492" name="Text Box 26"/>
          <p:cNvSpPr txBox="1">
            <a:spLocks noChangeArrowheads="1"/>
          </p:cNvSpPr>
          <p:nvPr/>
        </p:nvSpPr>
        <p:spPr bwMode="auto">
          <a:xfrm>
            <a:off x="3143044" y="1662697"/>
            <a:ext cx="1298575" cy="707886"/>
          </a:xfrm>
          <a:prstGeom prst="rect">
            <a:avLst/>
          </a:prstGeom>
          <a:solidFill>
            <a:srgbClr val="DDDDD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000" b="1" dirty="0">
                <a:latin typeface="Times New Roman" pitchFamily="18" charset="0"/>
              </a:rPr>
              <a:t>Национальная безопасность и правоохранительная деятельность</a:t>
            </a:r>
          </a:p>
        </p:txBody>
      </p:sp>
      <p:sp>
        <p:nvSpPr>
          <p:cNvPr id="20493" name="Line 27"/>
          <p:cNvSpPr>
            <a:spLocks noChangeShapeType="1"/>
          </p:cNvSpPr>
          <p:nvPr/>
        </p:nvSpPr>
        <p:spPr bwMode="auto">
          <a:xfrm>
            <a:off x="2339975" y="1484313"/>
            <a:ext cx="0" cy="865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94" name="Text Box 33"/>
          <p:cNvSpPr txBox="1">
            <a:spLocks noChangeArrowheads="1"/>
          </p:cNvSpPr>
          <p:nvPr/>
        </p:nvSpPr>
        <p:spPr bwMode="auto">
          <a:xfrm>
            <a:off x="6046681" y="1639907"/>
            <a:ext cx="1077912" cy="553998"/>
          </a:xfrm>
          <a:prstGeom prst="rect">
            <a:avLst/>
          </a:prstGeom>
          <a:solidFill>
            <a:srgbClr val="DDDDD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000" b="1" dirty="0" smtClean="0">
                <a:latin typeface="Times New Roman" pitchFamily="18" charset="0"/>
              </a:rPr>
              <a:t>Жилищно-к</a:t>
            </a:r>
            <a:r>
              <a:rPr lang="ru-RU" altLang="ru-RU" sz="1000" dirty="0" smtClean="0">
                <a:latin typeface="Times New Roman" pitchFamily="18" charset="0"/>
              </a:rPr>
              <a:t>оммуналь</a:t>
            </a:r>
            <a:r>
              <a:rPr lang="ru-RU" altLang="ru-RU" sz="1000" b="1" dirty="0" smtClean="0">
                <a:latin typeface="Times New Roman" pitchFamily="18" charset="0"/>
              </a:rPr>
              <a:t>ное </a:t>
            </a:r>
            <a:r>
              <a:rPr lang="ru-RU" altLang="ru-RU" sz="1000" b="1" dirty="0">
                <a:latin typeface="Times New Roman" pitchFamily="18" charset="0"/>
              </a:rPr>
              <a:t>хозяйство</a:t>
            </a:r>
          </a:p>
        </p:txBody>
      </p:sp>
      <p:sp>
        <p:nvSpPr>
          <p:cNvPr id="20495" name="Line 34"/>
          <p:cNvSpPr>
            <a:spLocks noChangeShapeType="1"/>
          </p:cNvSpPr>
          <p:nvPr/>
        </p:nvSpPr>
        <p:spPr bwMode="auto">
          <a:xfrm>
            <a:off x="4499992" y="1484784"/>
            <a:ext cx="0" cy="303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97" name="Line 37"/>
          <p:cNvSpPr>
            <a:spLocks noChangeShapeType="1"/>
          </p:cNvSpPr>
          <p:nvPr/>
        </p:nvSpPr>
        <p:spPr bwMode="auto">
          <a:xfrm>
            <a:off x="4068763" y="1484313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99" name="Text Box 39"/>
          <p:cNvSpPr txBox="1">
            <a:spLocks noChangeArrowheads="1"/>
          </p:cNvSpPr>
          <p:nvPr/>
        </p:nvSpPr>
        <p:spPr bwMode="auto">
          <a:xfrm>
            <a:off x="7351413" y="1682258"/>
            <a:ext cx="1307504" cy="415498"/>
          </a:xfrm>
          <a:prstGeom prst="rect">
            <a:avLst/>
          </a:prstGeom>
          <a:solidFill>
            <a:srgbClr val="DDDDD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200" b="1" dirty="0">
                <a:latin typeface="Times New Roman" pitchFamily="18" charset="0"/>
              </a:rPr>
              <a:t>Культура</a:t>
            </a:r>
            <a:r>
              <a:rPr lang="ru-RU" altLang="ru-RU" sz="900" b="1" dirty="0">
                <a:latin typeface="Times New Roman" pitchFamily="18" charset="0"/>
              </a:rPr>
              <a:t>, кинематография</a:t>
            </a:r>
          </a:p>
        </p:txBody>
      </p:sp>
      <p:sp>
        <p:nvSpPr>
          <p:cNvPr id="20500" name="Line 40"/>
          <p:cNvSpPr>
            <a:spLocks noChangeShapeType="1"/>
          </p:cNvSpPr>
          <p:nvPr/>
        </p:nvSpPr>
        <p:spPr bwMode="auto">
          <a:xfrm>
            <a:off x="5940152" y="1484784"/>
            <a:ext cx="0" cy="274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01" name="Text Box 42"/>
          <p:cNvSpPr txBox="1">
            <a:spLocks noChangeArrowheads="1"/>
          </p:cNvSpPr>
          <p:nvPr/>
        </p:nvSpPr>
        <p:spPr bwMode="auto">
          <a:xfrm>
            <a:off x="4691078" y="1686073"/>
            <a:ext cx="1150938" cy="461665"/>
          </a:xfrm>
          <a:prstGeom prst="rect">
            <a:avLst/>
          </a:prstGeom>
          <a:solidFill>
            <a:srgbClr val="DDDDD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200" b="1" dirty="0" smtClean="0">
                <a:latin typeface="Times New Roman" pitchFamily="18" charset="0"/>
              </a:rPr>
              <a:t>Национальная экономики</a:t>
            </a:r>
            <a:endParaRPr lang="ru-RU" altLang="ru-RU" sz="1200" b="1" dirty="0">
              <a:latin typeface="Times New Roman" pitchFamily="18" charset="0"/>
            </a:endParaRPr>
          </a:p>
        </p:txBody>
      </p:sp>
      <p:sp>
        <p:nvSpPr>
          <p:cNvPr id="20503" name="Line 44"/>
          <p:cNvSpPr>
            <a:spLocks noChangeShapeType="1"/>
          </p:cNvSpPr>
          <p:nvPr/>
        </p:nvSpPr>
        <p:spPr bwMode="auto">
          <a:xfrm>
            <a:off x="3347864" y="1124744"/>
            <a:ext cx="0" cy="64807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04" name="Line 45"/>
          <p:cNvSpPr>
            <a:spLocks noChangeShapeType="1"/>
          </p:cNvSpPr>
          <p:nvPr/>
        </p:nvSpPr>
        <p:spPr bwMode="auto">
          <a:xfrm flipH="1">
            <a:off x="7451725" y="1484313"/>
            <a:ext cx="0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1" name="Rectangle 15"/>
          <p:cNvSpPr>
            <a:spLocks noChangeArrowheads="1"/>
          </p:cNvSpPr>
          <p:nvPr/>
        </p:nvSpPr>
        <p:spPr bwMode="auto">
          <a:xfrm>
            <a:off x="346517" y="3756957"/>
            <a:ext cx="8459229" cy="523220"/>
          </a:xfrm>
          <a:prstGeom prst="rect">
            <a:avLst/>
          </a:prstGeom>
          <a:solidFill>
            <a:srgbClr val="CCFFFF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  <a:extLst/>
        </p:spPr>
        <p:txBody>
          <a:bodyPr>
            <a:spAutoFit/>
          </a:bodyPr>
          <a:lstStyle>
            <a:lvl1pPr algn="l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ru-RU" altLang="ru-RU" sz="1400" b="1" dirty="0" smtClean="0">
                <a:latin typeface="Times New Roman" pitchFamily="18" charset="0"/>
              </a:rPr>
              <a:t>Каждый из разделов классификации имеет перечень подразделов, которые отражают основные направления реализации соответствующей функции</a:t>
            </a:r>
          </a:p>
        </p:txBody>
      </p:sp>
      <p:sp>
        <p:nvSpPr>
          <p:cNvPr id="11272" name="Rectangle 29"/>
          <p:cNvSpPr>
            <a:spLocks noChangeArrowheads="1"/>
          </p:cNvSpPr>
          <p:nvPr/>
        </p:nvSpPr>
        <p:spPr bwMode="auto">
          <a:xfrm>
            <a:off x="276217" y="4581128"/>
            <a:ext cx="4296593" cy="1169551"/>
          </a:xfrm>
          <a:prstGeom prst="rect">
            <a:avLst/>
          </a:prstGeom>
          <a:solidFill>
            <a:srgbClr val="CCFFCC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  <a:extLst/>
        </p:spPr>
        <p:txBody>
          <a:bodyPr>
            <a:spAutoFit/>
          </a:bodyPr>
          <a:lstStyle>
            <a:lvl1pPr algn="l">
              <a:tabLst>
                <a:tab pos="1778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tabLst>
                <a:tab pos="1778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tabLst>
                <a:tab pos="1778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tabLst>
                <a:tab pos="1778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tabLst>
                <a:tab pos="1778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tabLst>
                <a:tab pos="1778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tabLst>
                <a:tab pos="1778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tabLst>
                <a:tab pos="1778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tabLst>
                <a:tab pos="1778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altLang="ru-RU" sz="1400" b="1" dirty="0" smtClean="0">
                <a:latin typeface="Times New Roman" pitchFamily="18" charset="0"/>
              </a:rPr>
              <a:t>Например, в составе раздела «Жилищно-коммунальное хозяйство», </a:t>
            </a:r>
          </a:p>
          <a:p>
            <a:pPr>
              <a:defRPr/>
            </a:pPr>
            <a:r>
              <a:rPr lang="ru-RU" altLang="ru-RU" sz="1400" b="1" dirty="0" smtClean="0">
                <a:latin typeface="Times New Roman" pitchFamily="18" charset="0"/>
              </a:rPr>
              <a:t>в том числе, выделяются:</a:t>
            </a:r>
          </a:p>
          <a:p>
            <a:pPr>
              <a:defRPr/>
            </a:pPr>
            <a:r>
              <a:rPr lang="ru-RU" altLang="ru-RU" sz="1400" b="1" dirty="0" smtClean="0">
                <a:latin typeface="Times New Roman" pitchFamily="18" charset="0"/>
              </a:rPr>
              <a:t>-коммунальное хозяйство; </a:t>
            </a:r>
          </a:p>
          <a:p>
            <a:pPr>
              <a:buFontTx/>
              <a:buChar char="-"/>
              <a:defRPr/>
            </a:pPr>
            <a:r>
              <a:rPr lang="ru-RU" altLang="ru-RU" sz="1400" b="1" dirty="0" smtClean="0">
                <a:latin typeface="Times New Roman" pitchFamily="18" charset="0"/>
              </a:rPr>
              <a:t> благоустройство;</a:t>
            </a:r>
          </a:p>
        </p:txBody>
      </p:sp>
      <p:sp>
        <p:nvSpPr>
          <p:cNvPr id="11273" name="Rectangle 30"/>
          <p:cNvSpPr>
            <a:spLocks noChangeArrowheads="1"/>
          </p:cNvSpPr>
          <p:nvPr/>
        </p:nvSpPr>
        <p:spPr bwMode="auto">
          <a:xfrm rot="10800000" flipV="1">
            <a:off x="4947406" y="4598131"/>
            <a:ext cx="3858335" cy="1446550"/>
          </a:xfrm>
          <a:prstGeom prst="rect">
            <a:avLst/>
          </a:prstGeom>
          <a:solidFill>
            <a:srgbClr val="99FFCC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  <a:extLst/>
        </p:spPr>
        <p:txBody>
          <a:bodyPr wrap="square">
            <a:spAutoFit/>
          </a:bodyPr>
          <a:lstStyle>
            <a:lvl1pPr algn="l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defRPr/>
            </a:pPr>
            <a:r>
              <a:rPr lang="ru-RU" altLang="ru-RU" sz="1400" b="1" smtClean="0">
                <a:latin typeface="Times New Roman" pitchFamily="18" charset="0"/>
              </a:rPr>
              <a:t>Полный  перечень     разделов и подразделов классификации расходов  бюджетов  приведен в статье 21 Бюджетного кодекса     Российской      Федерации</a:t>
            </a:r>
          </a:p>
          <a:p>
            <a:pPr>
              <a:defRPr/>
            </a:pPr>
            <a:endParaRPr lang="ru-RU" altLang="ru-RU" sz="1400" b="1" smtClean="0">
              <a:latin typeface="Times New Roman" pitchFamily="18" charset="0"/>
            </a:endParaRPr>
          </a:p>
          <a:p>
            <a:pPr>
              <a:defRPr/>
            </a:pPr>
            <a:r>
              <a:rPr lang="ru-RU" altLang="ru-RU" b="1" smtClean="0">
                <a:latin typeface="Times New Roman" pitchFamily="18" charset="0"/>
              </a:rPr>
              <a:t>    </a:t>
            </a:r>
          </a:p>
        </p:txBody>
      </p:sp>
      <p:pic>
        <p:nvPicPr>
          <p:cNvPr id="20517" name="Picture 6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8108" y="1007208"/>
            <a:ext cx="627063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8" name="Line 67"/>
          <p:cNvSpPr>
            <a:spLocks noChangeShapeType="1"/>
          </p:cNvSpPr>
          <p:nvPr/>
        </p:nvSpPr>
        <p:spPr bwMode="auto">
          <a:xfrm>
            <a:off x="684213" y="1484313"/>
            <a:ext cx="0" cy="865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19" name="Text Box 68"/>
          <p:cNvSpPr txBox="1">
            <a:spLocks noChangeArrowheads="1"/>
          </p:cNvSpPr>
          <p:nvPr/>
        </p:nvSpPr>
        <p:spPr bwMode="auto">
          <a:xfrm>
            <a:off x="1801172" y="1747628"/>
            <a:ext cx="1079500" cy="400110"/>
          </a:xfrm>
          <a:prstGeom prst="rect">
            <a:avLst/>
          </a:prstGeom>
          <a:solidFill>
            <a:srgbClr val="DDDDD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000" b="1" dirty="0">
                <a:latin typeface="Times New Roman" pitchFamily="18" charset="0"/>
              </a:rPr>
              <a:t>Национальная оборона</a:t>
            </a:r>
          </a:p>
        </p:txBody>
      </p:sp>
      <p:pic>
        <p:nvPicPr>
          <p:cNvPr id="31" name="Picture 19" descr="Соц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7406" y="1016631"/>
            <a:ext cx="717550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9001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308316418"/>
              </p:ext>
            </p:extLst>
          </p:nvPr>
        </p:nvGraphicFramePr>
        <p:xfrm>
          <a:off x="0" y="1340768"/>
          <a:ext cx="9144000" cy="5517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4" name="Заголовок 43"/>
          <p:cNvSpPr>
            <a:spLocks noGrp="1"/>
          </p:cNvSpPr>
          <p:nvPr>
            <p:ph type="title"/>
          </p:nvPr>
        </p:nvSpPr>
        <p:spPr>
          <a:xfrm>
            <a:off x="395536" y="116632"/>
            <a:ext cx="8640960" cy="720080"/>
          </a:xfr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 algn="ctr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Расходы бюджета Вилинского сельского поселения Бахчисарайского  района Республики Крым на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год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907704" y="836712"/>
            <a:ext cx="2304256" cy="156247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Национальная безопасность и правоохранительная деятельность</a:t>
            </a:r>
          </a:p>
          <a:p>
            <a:pPr algn="ctr"/>
            <a:r>
              <a:rPr lang="ru-RU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320,000 тыс. руб.</a:t>
            </a:r>
          </a:p>
          <a:p>
            <a:pPr algn="ctr"/>
            <a:r>
              <a:rPr lang="ru-RU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1,46 %</a:t>
            </a:r>
            <a:endParaRPr lang="ru-RU" sz="1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5703626" y="1052736"/>
            <a:ext cx="2468773" cy="147961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политика</a:t>
            </a:r>
          </a:p>
          <a:p>
            <a:pPr algn="ctr"/>
            <a:r>
              <a:rPr lang="ru-RU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602,594 тыс. руб.</a:t>
            </a:r>
          </a:p>
          <a:p>
            <a:pPr algn="ctr"/>
            <a:r>
              <a:rPr lang="ru-RU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2,75 %</a:t>
            </a:r>
            <a:endParaRPr lang="ru-RU" sz="1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9017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620688"/>
            <a:ext cx="8856984" cy="5760640"/>
          </a:xfrm>
        </p:spPr>
        <p:txBody>
          <a:bodyPr>
            <a:noAutofit/>
          </a:bodyPr>
          <a:lstStyle/>
          <a:p>
            <a:pPr algn="just"/>
            <a:r>
              <a:rPr lang="ru-RU" altLang="ru-RU" sz="2000" dirty="0">
                <a:latin typeface="Times New Roman" pitchFamily="18" charset="0"/>
              </a:rPr>
              <a:t>С </a:t>
            </a:r>
            <a:r>
              <a:rPr lang="ru-RU" altLang="ru-RU" sz="2000" dirty="0" smtClean="0">
                <a:latin typeface="Times New Roman" pitchFamily="18" charset="0"/>
              </a:rPr>
              <a:t>решением Вилинского сельского совета Бахчисарайского района Республики Крым  </a:t>
            </a:r>
            <a:r>
              <a:rPr lang="ru-RU" altLang="ru-RU" sz="2000" dirty="0">
                <a:latin typeface="Times New Roman" pitchFamily="18" charset="0"/>
              </a:rPr>
              <a:t>«О бюджете </a:t>
            </a:r>
            <a:r>
              <a:rPr lang="ru-RU" altLang="ru-RU" sz="2000" dirty="0" smtClean="0">
                <a:latin typeface="Times New Roman" pitchFamily="18" charset="0"/>
              </a:rPr>
              <a:t>Вилинского сельского поселения Бахчисарайского  района Республики Крым на </a:t>
            </a:r>
            <a:r>
              <a:rPr lang="ru-RU" altLang="ru-RU" sz="2000" dirty="0" smtClean="0">
                <a:latin typeface="Times New Roman" pitchFamily="18" charset="0"/>
              </a:rPr>
              <a:t>2025 </a:t>
            </a:r>
            <a:r>
              <a:rPr lang="ru-RU" altLang="ru-RU" sz="2000" dirty="0" smtClean="0">
                <a:latin typeface="Times New Roman" pitchFamily="18" charset="0"/>
              </a:rPr>
              <a:t>год и на плановый период </a:t>
            </a:r>
            <a:r>
              <a:rPr lang="ru-RU" altLang="ru-RU" sz="2000" dirty="0" smtClean="0">
                <a:latin typeface="Times New Roman" pitchFamily="18" charset="0"/>
              </a:rPr>
              <a:t>2026 </a:t>
            </a:r>
            <a:r>
              <a:rPr lang="ru-RU" altLang="ru-RU" sz="2000" dirty="0" smtClean="0">
                <a:latin typeface="Times New Roman" pitchFamily="18" charset="0"/>
              </a:rPr>
              <a:t>и </a:t>
            </a:r>
            <a:r>
              <a:rPr lang="ru-RU" altLang="ru-RU" sz="2000" dirty="0" smtClean="0">
                <a:latin typeface="Times New Roman" pitchFamily="18" charset="0"/>
              </a:rPr>
              <a:t>2027 </a:t>
            </a:r>
            <a:r>
              <a:rPr lang="ru-RU" altLang="ru-RU" sz="2000" dirty="0" smtClean="0">
                <a:latin typeface="Times New Roman" pitchFamily="18" charset="0"/>
              </a:rPr>
              <a:t>годов» </a:t>
            </a:r>
            <a:r>
              <a:rPr lang="ru-RU" altLang="ru-RU" sz="2000" dirty="0">
                <a:latin typeface="Times New Roman" pitchFamily="18" charset="0"/>
              </a:rPr>
              <a:t>можно ознакомиться </a:t>
            </a:r>
            <a:r>
              <a:rPr lang="ru-RU" altLang="ru-RU" sz="2000" dirty="0" smtClean="0">
                <a:latin typeface="Times New Roman" pitchFamily="18" charset="0"/>
              </a:rPr>
              <a:t>В сети интернет </a:t>
            </a:r>
            <a:r>
              <a:rPr lang="en-US" sz="2000" i="1" dirty="0"/>
              <a:t>https://vilinskoe.rk.gov.ru/ru/index</a:t>
            </a:r>
            <a:r>
              <a:rPr lang="ru-RU" sz="2000" i="1" dirty="0" smtClean="0"/>
              <a:t> и на портале Бахчисарайского района (вкладка Вилинское </a:t>
            </a:r>
            <a:r>
              <a:rPr lang="ru-RU" sz="2000" i="1" dirty="0" err="1" smtClean="0"/>
              <a:t>с.п</a:t>
            </a:r>
            <a:r>
              <a:rPr lang="ru-RU" sz="2000" i="1" dirty="0" smtClean="0"/>
              <a:t>.) </a:t>
            </a:r>
            <a:r>
              <a:rPr lang="en-US" sz="2000" i="1" dirty="0" smtClean="0"/>
              <a:t>bahch.rk.gov.ru</a:t>
            </a:r>
            <a:r>
              <a:rPr lang="ru-RU" sz="2000" i="1" dirty="0" smtClean="0"/>
              <a:t>.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0" y="3501008"/>
            <a:ext cx="8567737" cy="2092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5429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b="1" u="sng" dirty="0">
                <a:solidFill>
                  <a:schemeClr val="bg1"/>
                </a:solidFill>
                <a:latin typeface="Times New Roman" pitchFamily="18" charset="0"/>
              </a:rPr>
              <a:t>Информация для контактов</a:t>
            </a:r>
          </a:p>
          <a:p>
            <a:pPr algn="ctr" eaLnBrk="1" hangingPunct="1"/>
            <a:endParaRPr lang="ru-RU" altLang="ru-RU" sz="1400" dirty="0" smtClean="0">
              <a:solidFill>
                <a:schemeClr val="bg1"/>
              </a:solidFill>
              <a:latin typeface="Times New Roman" pitchFamily="18" charset="0"/>
            </a:endParaRPr>
          </a:p>
          <a:p>
            <a:pPr algn="ctr" eaLnBrk="1" hangingPunct="1"/>
            <a:r>
              <a:rPr lang="ru-RU" altLang="ru-RU" sz="1400" dirty="0" smtClean="0">
                <a:solidFill>
                  <a:schemeClr val="bg1"/>
                </a:solidFill>
                <a:latin typeface="Times New Roman" pitchFamily="18" charset="0"/>
              </a:rPr>
              <a:t>Администрация Вилинского сельского  поселения</a:t>
            </a:r>
          </a:p>
          <a:p>
            <a:pPr algn="ctr" eaLnBrk="1" hangingPunct="1"/>
            <a:r>
              <a:rPr lang="ru-RU" altLang="ru-RU" sz="1400" dirty="0" smtClean="0">
                <a:solidFill>
                  <a:schemeClr val="bg1"/>
                </a:solidFill>
                <a:latin typeface="Times New Roman" pitchFamily="18" charset="0"/>
              </a:rPr>
              <a:t>Адрес</a:t>
            </a:r>
            <a:r>
              <a:rPr lang="ru-RU" altLang="ru-RU" sz="1400" dirty="0">
                <a:solidFill>
                  <a:schemeClr val="bg1"/>
                </a:solidFill>
                <a:latin typeface="Times New Roman" pitchFamily="18" charset="0"/>
              </a:rPr>
              <a:t>: </a:t>
            </a:r>
            <a:r>
              <a:rPr lang="ru-RU" altLang="ru-RU" sz="1400" dirty="0" smtClean="0">
                <a:solidFill>
                  <a:schemeClr val="bg1"/>
                </a:solidFill>
                <a:latin typeface="Times New Roman" pitchFamily="18" charset="0"/>
              </a:rPr>
              <a:t>ул. Ленина 50б</a:t>
            </a:r>
            <a:endParaRPr lang="ru-RU" altLang="ru-RU" sz="1400" dirty="0">
              <a:solidFill>
                <a:schemeClr val="bg1"/>
              </a:solidFill>
              <a:latin typeface="Times New Roman" pitchFamily="18" charset="0"/>
            </a:endParaRPr>
          </a:p>
          <a:p>
            <a:pPr algn="ctr" eaLnBrk="1" hangingPunct="1"/>
            <a:r>
              <a:rPr lang="ru-RU" altLang="ru-RU" sz="1400" dirty="0" smtClean="0">
                <a:solidFill>
                  <a:schemeClr val="bg1"/>
                </a:solidFill>
                <a:latin typeface="Times New Roman" pitchFamily="18" charset="0"/>
              </a:rPr>
              <a:t>Бахчисарайский  район, Республика Крым , 298433</a:t>
            </a:r>
            <a:endParaRPr lang="ru-RU" altLang="ru-RU" sz="1400" dirty="0">
              <a:solidFill>
                <a:schemeClr val="bg1"/>
              </a:solidFill>
              <a:latin typeface="Times New Roman" pitchFamily="18" charset="0"/>
            </a:endParaRPr>
          </a:p>
          <a:p>
            <a:pPr algn="ctr" eaLnBrk="1" hangingPunct="1"/>
            <a:r>
              <a:rPr lang="ru-RU" altLang="ru-RU" sz="1400" dirty="0" smtClean="0">
                <a:solidFill>
                  <a:schemeClr val="bg1"/>
                </a:solidFill>
                <a:latin typeface="Times New Roman" pitchFamily="18" charset="0"/>
              </a:rPr>
              <a:t>                                                                                                                                                                                  </a:t>
            </a:r>
            <a:r>
              <a:rPr lang="en-US" altLang="ru-RU" sz="1400" dirty="0" smtClean="0">
                <a:solidFill>
                  <a:schemeClr val="bg1"/>
                </a:solidFill>
                <a:latin typeface="Times New Roman" pitchFamily="18" charset="0"/>
              </a:rPr>
              <a:t>e-mail:</a:t>
            </a:r>
            <a:r>
              <a:rPr lang="ru-RU" altLang="ru-RU" sz="1400" dirty="0" smtClean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1400" dirty="0">
                <a:solidFill>
                  <a:schemeClr val="bg1"/>
                </a:solidFill>
              </a:rPr>
              <a:t/>
            </a:r>
            <a:br>
              <a:rPr lang="en-US" sz="1400" dirty="0">
                <a:solidFill>
                  <a:schemeClr val="bg1"/>
                </a:solidFill>
              </a:rPr>
            </a:br>
            <a:r>
              <a:rPr lang="ru-RU" sz="1400" i="1" dirty="0" smtClean="0">
                <a:solidFill>
                  <a:schemeClr val="bg1"/>
                </a:solidFill>
                <a:hlinkClick r:id="rId2"/>
              </a:rPr>
              <a:t> </a:t>
            </a:r>
            <a:r>
              <a:rPr lang="en-US" sz="1400" i="1" dirty="0" smtClean="0">
                <a:solidFill>
                  <a:schemeClr val="bg1"/>
                </a:solidFill>
                <a:hlinkClick r:id="rId2"/>
              </a:rPr>
              <a:t>vilinosovet</a:t>
            </a:r>
            <a:r>
              <a:rPr lang="ru-RU" sz="1400" i="1" dirty="0" smtClean="0">
                <a:solidFill>
                  <a:schemeClr val="bg1"/>
                </a:solidFill>
                <a:hlinkClick r:id="rId2"/>
              </a:rPr>
              <a:t>@mail.ru</a:t>
            </a:r>
            <a:r>
              <a:rPr lang="ru-RU" sz="1400" i="1" dirty="0" smtClean="0">
                <a:solidFill>
                  <a:schemeClr val="bg1"/>
                </a:solidFill>
              </a:rPr>
              <a:t>, </a:t>
            </a:r>
            <a:r>
              <a:rPr lang="en-US" sz="1400" i="1" dirty="0" err="1">
                <a:solidFill>
                  <a:schemeClr val="bg1"/>
                </a:solidFill>
              </a:rPr>
              <a:t>vilino</a:t>
            </a:r>
            <a:r>
              <a:rPr lang="ru-RU" sz="1400" i="1" dirty="0">
                <a:solidFill>
                  <a:schemeClr val="bg1"/>
                </a:solidFill>
                <a:hlinkClick r:id="rId3"/>
              </a:rPr>
              <a:t>-sovet@bahch.rk.gov.ru</a:t>
            </a:r>
            <a:r>
              <a:rPr lang="ru-RU" sz="1400" i="1" dirty="0">
                <a:solidFill>
                  <a:schemeClr val="bg1"/>
                </a:solidFill>
              </a:rPr>
              <a:t> </a:t>
            </a:r>
            <a:r>
              <a:rPr lang="ru-RU" sz="1400" i="1" dirty="0" smtClean="0">
                <a:solidFill>
                  <a:schemeClr val="bg1"/>
                </a:solidFill>
              </a:rPr>
              <a:t/>
            </a:r>
            <a:br>
              <a:rPr lang="ru-RU" sz="1400" i="1" dirty="0" smtClean="0">
                <a:solidFill>
                  <a:schemeClr val="bg1"/>
                </a:solidFill>
              </a:rPr>
            </a:br>
            <a:r>
              <a:rPr lang="ru-RU" sz="1400" i="1" dirty="0" smtClean="0">
                <a:solidFill>
                  <a:schemeClr val="bg1"/>
                </a:solidFill>
              </a:rPr>
              <a:t>тел. +7(36554)</a:t>
            </a:r>
            <a:r>
              <a:rPr lang="en-US" sz="1400" i="1" dirty="0" smtClean="0">
                <a:solidFill>
                  <a:schemeClr val="bg1"/>
                </a:solidFill>
              </a:rPr>
              <a:t>91</a:t>
            </a:r>
            <a:r>
              <a:rPr lang="ru-RU" sz="1400" i="1" dirty="0" smtClean="0">
                <a:solidFill>
                  <a:schemeClr val="bg1"/>
                </a:solidFill>
              </a:rPr>
              <a:t>640</a:t>
            </a:r>
            <a:endParaRPr lang="ru-RU" altLang="ru-RU" sz="1400" dirty="0">
              <a:solidFill>
                <a:schemeClr val="bg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8671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Дивиденд">
  <a:themeElements>
    <a:clrScheme name="Дивиденд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Дивиденд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Дивиденд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TM03457464[[fn=Дивиденд]]</Template>
  <TotalTime>3397</TotalTime>
  <Words>702</Words>
  <Application>Microsoft Office PowerPoint</Application>
  <PresentationFormat>Экран (4:3)</PresentationFormat>
  <Paragraphs>124</Paragraphs>
  <Slides>9</Slides>
  <Notes>1</Notes>
  <HiddenSlides>1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20" baseType="lpstr">
      <vt:lpstr>Aharoni</vt:lpstr>
      <vt:lpstr>Arial</vt:lpstr>
      <vt:lpstr>Arial Narrow</vt:lpstr>
      <vt:lpstr>Calibri</vt:lpstr>
      <vt:lpstr>Calibri Light</vt:lpstr>
      <vt:lpstr>Corbel</vt:lpstr>
      <vt:lpstr>Georgia</vt:lpstr>
      <vt:lpstr>Gill Sans MT</vt:lpstr>
      <vt:lpstr>Times New Roman</vt:lpstr>
      <vt:lpstr>Wingdings 2</vt:lpstr>
      <vt:lpstr>Дивиденд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Классификация расходов бюджета по разделам</vt:lpstr>
      <vt:lpstr>Расходы бюджета Вилинского сельского поселения Бахчисарайского  района Республики Крым на 2025 год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Наталья</dc:creator>
  <cp:lastModifiedBy>PZ</cp:lastModifiedBy>
  <cp:revision>383</cp:revision>
  <cp:lastPrinted>2020-07-27T12:49:20Z</cp:lastPrinted>
  <dcterms:created xsi:type="dcterms:W3CDTF">2014-05-12T16:47:43Z</dcterms:created>
  <dcterms:modified xsi:type="dcterms:W3CDTF">2025-05-12T12:05:38Z</dcterms:modified>
</cp:coreProperties>
</file>